
<file path=[Content_Types].xml><?xml version="1.0" encoding="utf-8"?>
<Types xmlns="http://schemas.openxmlformats.org/package/2006/content-types">
  <Default ContentType="application/x-fontdata" Extension="fntdata"/>
  <Default ContentType="image/gif" Extension="gif"/>
  <Default ContentType="image/jpeg" Extension="jpeg"/>
  <Default ContentType="video/mp4" Extension="mp4"/>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4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x="18288000" cy="10287000"/>
  <p:notesSz cx="6858000" cy="9144000"/>
  <p:embeddedFontLst>
    <p:embeddedFont>
      <p:font typeface="Poppins Bold" charset="1" panose="02000000000000000000"/>
      <p:regular r:id="rId31"/>
    </p:embeddedFont>
    <p:embeddedFont>
      <p:font typeface="Poppins Medium Bold" charset="1" panose="02000000000000000000"/>
      <p:regular r:id="rId32"/>
    </p:embeddedFont>
    <p:embeddedFont>
      <p:font typeface="Open Sans 1" charset="1" panose="020B0606030504020204"/>
      <p:regular r:id="rId33"/>
    </p:embeddedFont>
    <p:embeddedFont>
      <p:font typeface="Dynamo Medium" charset="1" panose="020B060402020A080404"/>
      <p:regular r:id="rId34"/>
    </p:embeddedFont>
    <p:embeddedFont>
      <p:font typeface="Red Hat Display Bold" charset="1" panose="02010803040201060303"/>
      <p:regular r:id="rId35"/>
    </p:embeddedFont>
    <p:embeddedFont>
      <p:font typeface="Source Sans Pro Bold" charset="1" panose="020B0703030403020204"/>
      <p:regular r:id="rId36"/>
    </p:embeddedFont>
    <p:embeddedFont>
      <p:font typeface="Poppins Light" charset="1" panose="02000000000000000000"/>
      <p:regular r:id="rId37"/>
    </p:embeddedFont>
    <p:embeddedFont>
      <p:font typeface="Poppins Medium" charset="1" panose="02000000000000000000"/>
      <p:regular r:id="rId38"/>
    </p:embeddedFont>
    <p:embeddedFont>
      <p:font typeface="Futura" charset="1" panose="020B0502020204020303"/>
      <p:regular r:id="rId39"/>
    </p:embeddedFont>
    <p:embeddedFont>
      <p:font typeface="Aileron Bold" charset="1" panose="00000800000000000000"/>
      <p:regular r:id="rId40"/>
    </p:embeddedFont>
    <p:embeddedFont>
      <p:font typeface="DM Sans" charset="1" panose="00000000000000000000"/>
      <p:regular r:id="rId41"/>
    </p:embeddedFont>
    <p:embeddedFont>
      <p:font typeface="Poppins Light Bold" charset="1" panose="02000000000000000000"/>
      <p:regular r:id="rId42"/>
    </p:embeddedFont>
    <p:embeddedFont>
      <p:font typeface="Futura Bold" charset="1" panose="020B0702020204020203"/>
      <p:regular r:id="rId49"/>
    </p:embeddedFont>
    <p:embeddedFont>
      <p:font typeface="Now Bold" charset="1" panose="00000800000000000000"/>
      <p:regular r:id="rId50"/>
    </p:embeddedFont>
    <p:embeddedFont>
      <p:font typeface="DM Sans Bold" charset="1" panose="00000000000000000000"/>
      <p:regular r:id="rId51"/>
    </p:embeddedFont>
    <p:embeddedFont>
      <p:font typeface="Futura Ultra-Bold" charset="1" panose="020B0802020204020204"/>
      <p:regular r:id="rId52"/>
    </p:embeddedFont>
    <p:embeddedFont>
      <p:font typeface="Open Sans 2 Bold" charset="1" panose="00000000000000000000"/>
      <p:regular r:id="rId53"/>
    </p:embeddedFont>
    <p:embeddedFont>
      <p:font typeface="Open Sans 2" charset="1" panose="00000000000000000000"/>
      <p:regular r:id="rId54"/>
    </p:embeddedFont>
    <p:embeddedFont>
      <p:font typeface="Poppins Bold Italics" charset="1" panose="00000800000000000000"/>
      <p:regular r:id="rId55"/>
    </p:embeddedFont>
    <p:embeddedFont>
      <p:font typeface="Antic Didone" charset="1" panose="00000000000000000000"/>
      <p:regular r:id="rId56"/>
    </p:embeddedFont>
    <p:embeddedFont>
      <p:font typeface="Times New Roman" charset="1" panose="02030502070405020303"/>
      <p:regular r:id="rId57"/>
    </p:embeddedFont>
    <p:embeddedFont>
      <p:font typeface="Proxima Nova Bold" charset="1" panose="02000506030000020004"/>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notesMasters/notesMaster1.xml" Type="http://schemas.openxmlformats.org/officeDocument/2006/relationships/notesMaster"/><Relationship Id="rId44" Target="theme/theme2.xml" Type="http://schemas.openxmlformats.org/officeDocument/2006/relationships/theme"/><Relationship Id="rId45" Target="notesSlides/notesSlide1.xml" Type="http://schemas.openxmlformats.org/officeDocument/2006/relationships/notesSlide"/><Relationship Id="rId46" Target="notesSlides/notesSlide2.xml" Type="http://schemas.openxmlformats.org/officeDocument/2006/relationships/notesSlide"/><Relationship Id="rId47" Target="notesSlides/notesSlide3.xml" Type="http://schemas.openxmlformats.org/officeDocument/2006/relationships/notesSlide"/><Relationship Id="rId48" Target="notesSlides/notesSlide4.xml" Type="http://schemas.openxmlformats.org/officeDocument/2006/relationships/notesSlide"/><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notesSlides/notesSlide5.xml" Type="http://schemas.openxmlformats.org/officeDocument/2006/relationships/notesSlide"/><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3.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Bader</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4.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Our system ensures efficient data collection and communication. Every 10 minutes, the camera captures images of the water meter. Edge AI then extracts and validates the readings. If the device is offline, data is temporarily stored locally and later synced to the cloud via MQTT, ensuring reliable and continuous data transmission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5.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WSSM system revolutionizes water meter monitoring with IoT, Edge AI, and cloud integration, ensuring reliable, real-time data with 60% less loss. Our next steps include leak detection, predictive maintenance, and LoRaWAN expansion.</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jpe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4.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svg" Type="http://schemas.openxmlformats.org/officeDocument/2006/relationships/image"/><Relationship Id="rId2" Target="../notesSlides/notesSlide1.xml" Type="http://schemas.openxmlformats.org/officeDocument/2006/relationships/notesSlide"/><Relationship Id="rId3" Target="../media/image38.jpeg" Type="http://schemas.openxmlformats.org/officeDocument/2006/relationships/image"/><Relationship Id="rId4" Target="../media/image39.png" Type="http://schemas.openxmlformats.org/officeDocument/2006/relationships/image"/><Relationship Id="rId5" Target="../media/image40.png" Type="http://schemas.openxmlformats.org/officeDocument/2006/relationships/image"/><Relationship Id="rId6" Target="../media/image41.png" Type="http://schemas.openxmlformats.org/officeDocument/2006/relationships/image"/><Relationship Id="rId7" Target="../media/image4.jpe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38.jpeg" Type="http://schemas.openxmlformats.org/officeDocument/2006/relationships/image"/><Relationship Id="rId4" Target="../media/image4.jpeg" Type="http://schemas.openxmlformats.org/officeDocument/2006/relationships/image"/><Relationship Id="rId5" Target="../media/image46.png" Type="http://schemas.openxmlformats.org/officeDocument/2006/relationships/image"/><Relationship Id="rId6" Target="../media/image47.jpeg" Type="http://schemas.openxmlformats.org/officeDocument/2006/relationships/image"/><Relationship Id="rId7" Target="../media/VAGn4jPr85k.mp4" Type="http://schemas.openxmlformats.org/officeDocument/2006/relationships/video"/><Relationship Id="rId8" Target="../media/VAGn4jPr85k.mp4" Type="http://schemas.microsoft.com/office/2007/relationships/media"/></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8.jpeg" Type="http://schemas.openxmlformats.org/officeDocument/2006/relationships/image"/><Relationship Id="rId4" Target="../media/image4.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9.jpeg" Type="http://schemas.openxmlformats.org/officeDocument/2006/relationships/image"/><Relationship Id="rId4" Target="../media/image4.jpeg" Type="http://schemas.openxmlformats.org/officeDocument/2006/relationships/image"/><Relationship Id="rId5" Target="../media/image50.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0.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4.jpe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 Id="rId8" Target="../media/image5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2.png" Type="http://schemas.openxmlformats.org/officeDocument/2006/relationships/image"/><Relationship Id="rId11" Target="../media/image63.svg" Type="http://schemas.openxmlformats.org/officeDocument/2006/relationships/image"/><Relationship Id="rId12" Target="../media/image64.png" Type="http://schemas.openxmlformats.org/officeDocument/2006/relationships/image"/><Relationship Id="rId13" Target="../media/image65.svg" Type="http://schemas.openxmlformats.org/officeDocument/2006/relationships/image"/><Relationship Id="rId14" Target="../media/image66.png" Type="http://schemas.openxmlformats.org/officeDocument/2006/relationships/image"/><Relationship Id="rId15" Target="../media/image67.svg" Type="http://schemas.openxmlformats.org/officeDocument/2006/relationships/image"/><Relationship Id="rId16" Target="../media/image68.png" Type="http://schemas.openxmlformats.org/officeDocument/2006/relationships/image"/><Relationship Id="rId17" Target="../media/image69.svg" Type="http://schemas.openxmlformats.org/officeDocument/2006/relationships/image"/><Relationship Id="rId18" Target="../media/image70.png" Type="http://schemas.openxmlformats.org/officeDocument/2006/relationships/image"/><Relationship Id="rId19" Target="../media/image71.svg" Type="http://schemas.openxmlformats.org/officeDocument/2006/relationships/image"/><Relationship Id="rId2" Target="../media/image54.png" Type="http://schemas.openxmlformats.org/officeDocument/2006/relationships/image"/><Relationship Id="rId3" Target="../media/image55.svg" Type="http://schemas.openxmlformats.org/officeDocument/2006/relationships/image"/><Relationship Id="rId4" Target="../media/image56.png" Type="http://schemas.openxmlformats.org/officeDocument/2006/relationships/image"/><Relationship Id="rId5" Target="../media/image57.svg" Type="http://schemas.openxmlformats.org/officeDocument/2006/relationships/image"/><Relationship Id="rId6" Target="../media/image58.png" Type="http://schemas.openxmlformats.org/officeDocument/2006/relationships/image"/><Relationship Id="rId7" Target="../media/image59.svg" Type="http://schemas.openxmlformats.org/officeDocument/2006/relationships/image"/><Relationship Id="rId8" Target="../media/image60.png" Type="http://schemas.openxmlformats.org/officeDocument/2006/relationships/image"/><Relationship Id="rId9" Target="../media/image61.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6.jpeg" Type="http://schemas.openxmlformats.org/officeDocument/2006/relationships/image"/><Relationship Id="rId3" Target="../media/image4.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7.jpeg" Type="http://schemas.openxmlformats.org/officeDocument/2006/relationships/image"/><Relationship Id="rId3" Target="../media/image78.png" Type="http://schemas.openxmlformats.org/officeDocument/2006/relationships/image"/><Relationship Id="rId4" Target="../media/image79.gif"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80.png" Type="http://schemas.openxmlformats.org/officeDocument/2006/relationships/image"/><Relationship Id="rId4" Target="../media/image81.png" Type="http://schemas.openxmlformats.org/officeDocument/2006/relationships/image"/><Relationship Id="rId5" Target="../media/image8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gif" Type="http://schemas.openxmlformats.org/officeDocument/2006/relationships/image"/><Relationship Id="rId2" Target="../media/image83.png" Type="http://schemas.openxmlformats.org/officeDocument/2006/relationships/image"/><Relationship Id="rId3" Target="../media/image84.svg" Type="http://schemas.openxmlformats.org/officeDocument/2006/relationships/image"/><Relationship Id="rId4" Target="../media/image85.png" Type="http://schemas.openxmlformats.org/officeDocument/2006/relationships/image"/><Relationship Id="rId5" Target="../media/image79.gif" Type="http://schemas.openxmlformats.org/officeDocument/2006/relationships/image"/><Relationship Id="rId6" Target="../media/image86.pn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10.png" Type="http://schemas.openxmlformats.org/officeDocument/2006/relationships/image"/><Relationship Id="rId4" Target="../media/image91.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2.jpeg" Type="http://schemas.openxmlformats.org/officeDocument/2006/relationships/image"/><Relationship Id="rId3" Target="../media/VAGn4suAU5M.mp4" Type="http://schemas.openxmlformats.org/officeDocument/2006/relationships/video"/><Relationship Id="rId4" Target="../media/VAGn4suAU5M.mp4" Type="http://schemas.microsoft.com/office/2007/relationships/media"/><Relationship Id="rId5" Target="../media/image93.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4.png" Type="http://schemas.openxmlformats.org/officeDocument/2006/relationships/image"/><Relationship Id="rId5" Target="../media/image95.png" Type="http://schemas.openxmlformats.org/officeDocument/2006/relationships/image"/><Relationship Id="rId6" Target="../media/image96.svg" Type="http://schemas.openxmlformats.org/officeDocument/2006/relationships/image"/><Relationship Id="rId7" Target="../media/image97.jpeg" Type="http://schemas.openxmlformats.org/officeDocument/2006/relationships/image"/><Relationship Id="rId8" Target="https://www.facebook.com/search/top?q=watersec" TargetMode="External" Type="http://schemas.openxmlformats.org/officeDocument/2006/relationships/hyperlink"/><Relationship Id="rId9" Target="https://www.instagram.com/water.sec/?hl=fr"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10.png" Type="http://schemas.openxmlformats.org/officeDocument/2006/relationships/image"/><Relationship Id="rId2" Target="../media/image13.png" Type="http://schemas.openxmlformats.org/officeDocument/2006/relationships/image"/><Relationship Id="rId3" Target="../media/image14.svg" Type="http://schemas.openxmlformats.org/officeDocument/2006/relationships/image"/><Relationship Id="rId4" Target="../media/image15.png" Type="http://schemas.openxmlformats.org/officeDocument/2006/relationships/image"/><Relationship Id="rId5" Target="../media/image16.jpeg" Type="http://schemas.openxmlformats.org/officeDocument/2006/relationships/image"/><Relationship Id="rId6" Target="../media/image17.jpe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 Id="rId9" Target="../media/image2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 Id="rId3" Target="../media/image4.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4.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 Id="rId6" Target="../media/image2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jpeg" Type="http://schemas.openxmlformats.org/officeDocument/2006/relationships/image"/><Relationship Id="rId4" Target="../media/image31.jpeg" Type="http://schemas.openxmlformats.org/officeDocument/2006/relationships/image"/><Relationship Id="rId5" Target="../media/image32.jpeg" Type="http://schemas.openxmlformats.org/officeDocument/2006/relationships/image"/><Relationship Id="rId6" Target="../media/image33.jpeg" Type="http://schemas.openxmlformats.org/officeDocument/2006/relationships/image"/><Relationship Id="rId7" Target="../media/image34.png" Type="http://schemas.openxmlformats.org/officeDocument/2006/relationships/image"/><Relationship Id="rId8" Target="../media/image35.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jpeg" Type="http://schemas.openxmlformats.org/officeDocument/2006/relationships/image"/><Relationship Id="rId3" Target="../media/image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Freeform 2" id="2"/>
          <p:cNvSpPr/>
          <p:nvPr/>
        </p:nvSpPr>
        <p:spPr>
          <a:xfrm flipH="false" flipV="false" rot="0">
            <a:off x="6236048" y="5102264"/>
            <a:ext cx="637091" cy="1164338"/>
          </a:xfrm>
          <a:custGeom>
            <a:avLst/>
            <a:gdLst/>
            <a:ahLst/>
            <a:cxnLst/>
            <a:rect r="r" b="b" t="t" l="l"/>
            <a:pathLst>
              <a:path h="1164338" w="637091">
                <a:moveTo>
                  <a:pt x="0" y="0"/>
                </a:moveTo>
                <a:lnTo>
                  <a:pt x="637091" y="0"/>
                </a:lnTo>
                <a:lnTo>
                  <a:pt x="637091" y="1164339"/>
                </a:lnTo>
                <a:lnTo>
                  <a:pt x="0" y="1164339"/>
                </a:lnTo>
                <a:lnTo>
                  <a:pt x="0" y="0"/>
                </a:lnTo>
                <a:close/>
              </a:path>
            </a:pathLst>
          </a:custGeom>
          <a:blipFill>
            <a:blip r:embed="rId2">
              <a:extLst>
                <a:ext uri="{96DAC541-7B7A-43D3-8B79-37D633B846F1}">
                  <asvg:svgBlip xmlns:asvg="http://schemas.microsoft.com/office/drawing/2016/SVG/main" r:embed="rId3"/>
                </a:ext>
              </a:extLst>
            </a:blip>
            <a:stretch>
              <a:fillRect l="-41" t="0" r="-41" b="0"/>
            </a:stretch>
          </a:blipFill>
        </p:spPr>
      </p:sp>
      <p:sp>
        <p:nvSpPr>
          <p:cNvPr name="Freeform 3" id="3"/>
          <p:cNvSpPr/>
          <p:nvPr/>
        </p:nvSpPr>
        <p:spPr>
          <a:xfrm flipH="false" flipV="false" rot="0">
            <a:off x="9585134" y="-165383"/>
            <a:ext cx="8697436" cy="10617766"/>
          </a:xfrm>
          <a:custGeom>
            <a:avLst/>
            <a:gdLst/>
            <a:ahLst/>
            <a:cxnLst/>
            <a:rect r="r" b="b" t="t" l="l"/>
            <a:pathLst>
              <a:path h="10617766" w="8697436">
                <a:moveTo>
                  <a:pt x="0" y="0"/>
                </a:moveTo>
                <a:lnTo>
                  <a:pt x="8697436" y="0"/>
                </a:lnTo>
                <a:lnTo>
                  <a:pt x="8697436" y="10617766"/>
                </a:lnTo>
                <a:lnTo>
                  <a:pt x="0" y="10617766"/>
                </a:lnTo>
                <a:lnTo>
                  <a:pt x="0" y="0"/>
                </a:lnTo>
                <a:close/>
              </a:path>
            </a:pathLst>
          </a:custGeom>
          <a:blipFill>
            <a:blip r:embed="rId4"/>
            <a:stretch>
              <a:fillRect l="-42673" t="0" r="-48904" b="0"/>
            </a:stretch>
          </a:blipFill>
        </p:spPr>
      </p:sp>
      <p:grpSp>
        <p:nvGrpSpPr>
          <p:cNvPr name="Group 4" id="4"/>
          <p:cNvGrpSpPr/>
          <p:nvPr/>
        </p:nvGrpSpPr>
        <p:grpSpPr>
          <a:xfrm rot="0">
            <a:off x="672439" y="4056740"/>
            <a:ext cx="9737824" cy="4419725"/>
            <a:chOff x="0" y="0"/>
            <a:chExt cx="12983766" cy="5892967"/>
          </a:xfrm>
        </p:grpSpPr>
        <p:sp>
          <p:nvSpPr>
            <p:cNvPr name="TextBox 5" id="5"/>
            <p:cNvSpPr txBox="true"/>
            <p:nvPr/>
          </p:nvSpPr>
          <p:spPr>
            <a:xfrm rot="0">
              <a:off x="0" y="161925"/>
              <a:ext cx="12983766" cy="4389780"/>
            </a:xfrm>
            <a:prstGeom prst="rect">
              <a:avLst/>
            </a:prstGeom>
          </p:spPr>
          <p:txBody>
            <a:bodyPr anchor="t" rtlCol="false" tIns="0" lIns="0" bIns="0" rIns="0">
              <a:spAutoFit/>
            </a:bodyPr>
            <a:lstStyle/>
            <a:p>
              <a:pPr algn="l">
                <a:lnSpc>
                  <a:spcPts val="8400"/>
                </a:lnSpc>
              </a:pPr>
              <a:r>
                <a:rPr lang="en-US" sz="8400">
                  <a:solidFill>
                    <a:srgbClr val="051D40"/>
                  </a:solidFill>
                  <a:latin typeface="Poppins Bold"/>
                  <a:ea typeface="Poppins Bold"/>
                  <a:cs typeface="Poppins Bold"/>
                  <a:sym typeface="Poppins Bold"/>
                </a:rPr>
                <a:t>SMART WATER METER MONITORING</a:t>
              </a:r>
            </a:p>
          </p:txBody>
        </p:sp>
        <p:sp>
          <p:nvSpPr>
            <p:cNvPr name="AutoShape 6" id="6"/>
            <p:cNvSpPr/>
            <p:nvPr/>
          </p:nvSpPr>
          <p:spPr>
            <a:xfrm rot="0">
              <a:off x="0" y="5019533"/>
              <a:ext cx="12781706" cy="12700"/>
            </a:xfrm>
            <a:prstGeom prst="rect">
              <a:avLst/>
            </a:prstGeom>
            <a:solidFill>
              <a:srgbClr val="323232"/>
            </a:solidFill>
          </p:spPr>
        </p:sp>
        <p:sp>
          <p:nvSpPr>
            <p:cNvPr name="TextBox 7" id="7"/>
            <p:cNvSpPr txBox="true"/>
            <p:nvPr/>
          </p:nvSpPr>
          <p:spPr>
            <a:xfrm rot="0">
              <a:off x="0" y="5500061"/>
              <a:ext cx="10697766" cy="392906"/>
            </a:xfrm>
            <a:prstGeom prst="rect">
              <a:avLst/>
            </a:prstGeom>
          </p:spPr>
          <p:txBody>
            <a:bodyPr anchor="t" rtlCol="false" tIns="0" lIns="0" bIns="0" rIns="0">
              <a:spAutoFit/>
            </a:bodyPr>
            <a:lstStyle/>
            <a:p>
              <a:pPr algn="l">
                <a:lnSpc>
                  <a:spcPts val="2400"/>
                </a:lnSpc>
              </a:pPr>
            </a:p>
          </p:txBody>
        </p:sp>
      </p:grpSp>
      <p:sp>
        <p:nvSpPr>
          <p:cNvPr name="Freeform 8" id="8"/>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5"/>
            <a:stretch>
              <a:fillRect l="0" t="0" r="0" b="0"/>
            </a:stretch>
          </a:blipFill>
        </p:spPr>
      </p:sp>
      <p:sp>
        <p:nvSpPr>
          <p:cNvPr name="Freeform 9" id="9"/>
          <p:cNvSpPr/>
          <p:nvPr/>
        </p:nvSpPr>
        <p:spPr>
          <a:xfrm flipH="false" flipV="false" rot="0">
            <a:off x="-2901870" y="-2754677"/>
            <a:ext cx="5956513" cy="5956513"/>
          </a:xfrm>
          <a:custGeom>
            <a:avLst/>
            <a:gdLst/>
            <a:ahLst/>
            <a:cxnLst/>
            <a:rect r="r" b="b" t="t" l="l"/>
            <a:pathLst>
              <a:path h="5956513" w="5956513">
                <a:moveTo>
                  <a:pt x="0" y="0"/>
                </a:moveTo>
                <a:lnTo>
                  <a:pt x="5956513" y="0"/>
                </a:lnTo>
                <a:lnTo>
                  <a:pt x="5956513" y="5956513"/>
                </a:lnTo>
                <a:lnTo>
                  <a:pt x="0" y="59565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1180259" y="1085535"/>
            <a:ext cx="6702086" cy="334863"/>
          </a:xfrm>
          <a:prstGeom prst="rect">
            <a:avLst/>
          </a:prstGeom>
        </p:spPr>
        <p:txBody>
          <a:bodyPr anchor="t" rtlCol="false" tIns="0" lIns="0" bIns="0" rIns="0">
            <a:spAutoFit/>
          </a:bodyPr>
          <a:lstStyle/>
          <a:p>
            <a:pPr algn="l">
              <a:lnSpc>
                <a:spcPts val="2639"/>
              </a:lnSpc>
            </a:pPr>
            <a:r>
              <a:rPr lang="en-US" b="true" sz="2199" spc="175">
                <a:solidFill>
                  <a:srgbClr val="323232"/>
                </a:solidFill>
                <a:latin typeface="Poppins Medium Bold"/>
                <a:ea typeface="Poppins Medium Bold"/>
                <a:cs typeface="Poppins Medium Bold"/>
                <a:sym typeface="Poppins Medium Bold"/>
              </a:rPr>
              <a:t>WATERSEC</a:t>
            </a:r>
          </a:p>
        </p:txBody>
      </p:sp>
      <p:sp>
        <p:nvSpPr>
          <p:cNvPr name="Freeform 11" id="11"/>
          <p:cNvSpPr/>
          <p:nvPr/>
        </p:nvSpPr>
        <p:spPr>
          <a:xfrm flipH="false" flipV="false" rot="0">
            <a:off x="-324064" y="-720714"/>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8">
              <a:alphaModFix amt="44999"/>
              <a:extLst>
                <a:ext uri="{96DAC541-7B7A-43D3-8B79-37D633B846F1}">
                  <asvg:svgBlip xmlns:asvg="http://schemas.microsoft.com/office/drawing/2016/SVG/main" r:embed="rId9"/>
                </a:ext>
              </a:extLst>
            </a:blip>
            <a:stretch>
              <a:fillRect l="0" t="0" r="0" b="0"/>
            </a:stretch>
          </a:blipFill>
        </p:spPr>
      </p:sp>
      <p:sp>
        <p:nvSpPr>
          <p:cNvPr name="Freeform 12" id="12"/>
          <p:cNvSpPr/>
          <p:nvPr/>
        </p:nvSpPr>
        <p:spPr>
          <a:xfrm flipH="false" flipV="false" rot="0">
            <a:off x="9144000" y="-165383"/>
            <a:ext cx="9055510" cy="10545406"/>
          </a:xfrm>
          <a:custGeom>
            <a:avLst/>
            <a:gdLst/>
            <a:ahLst/>
            <a:cxnLst/>
            <a:rect r="r" b="b" t="t" l="l"/>
            <a:pathLst>
              <a:path h="10545406" w="9055510">
                <a:moveTo>
                  <a:pt x="0" y="0"/>
                </a:moveTo>
                <a:lnTo>
                  <a:pt x="9055510" y="0"/>
                </a:lnTo>
                <a:lnTo>
                  <a:pt x="9055510" y="10545406"/>
                </a:lnTo>
                <a:lnTo>
                  <a:pt x="0" y="10545406"/>
                </a:lnTo>
                <a:lnTo>
                  <a:pt x="0" y="0"/>
                </a:lnTo>
                <a:close/>
              </a:path>
            </a:pathLst>
          </a:custGeom>
          <a:blipFill>
            <a:blip r:embed="rId10"/>
            <a:stretch>
              <a:fillRect l="-9495" t="0" r="-9495"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8EEF1"/>
        </a:solidFill>
      </p:bgPr>
    </p:bg>
    <p:spTree>
      <p:nvGrpSpPr>
        <p:cNvPr id="1" name=""/>
        <p:cNvGrpSpPr/>
        <p:nvPr/>
      </p:nvGrpSpPr>
      <p:grpSpPr>
        <a:xfrm>
          <a:off x="0" y="0"/>
          <a:ext cx="0" cy="0"/>
          <a:chOff x="0" y="0"/>
          <a:chExt cx="0" cy="0"/>
        </a:xfrm>
      </p:grpSpPr>
      <p:grpSp>
        <p:nvGrpSpPr>
          <p:cNvPr name="Group 2" id="2"/>
          <p:cNvGrpSpPr/>
          <p:nvPr/>
        </p:nvGrpSpPr>
        <p:grpSpPr>
          <a:xfrm rot="0">
            <a:off x="882190" y="9120386"/>
            <a:ext cx="16230600" cy="566979"/>
            <a:chOff x="0" y="0"/>
            <a:chExt cx="21640800" cy="755972"/>
          </a:xfrm>
        </p:grpSpPr>
        <p:sp>
          <p:nvSpPr>
            <p:cNvPr name="AutoShape 3" id="3"/>
            <p:cNvSpPr/>
            <p:nvPr/>
          </p:nvSpPr>
          <p:spPr>
            <a:xfrm rot="0">
              <a:off x="0" y="0"/>
              <a:ext cx="21640800" cy="12700"/>
            </a:xfrm>
            <a:prstGeom prst="rect">
              <a:avLst/>
            </a:prstGeom>
            <a:solidFill>
              <a:srgbClr val="323232"/>
            </a:solidFill>
          </p:spPr>
        </p:sp>
        <p:sp>
          <p:nvSpPr>
            <p:cNvPr name="TextBox 4" id="4"/>
            <p:cNvSpPr txBox="true"/>
            <p:nvPr/>
          </p:nvSpPr>
          <p:spPr>
            <a:xfrm rot="0">
              <a:off x="0" y="424978"/>
              <a:ext cx="8936114" cy="330994"/>
            </a:xfrm>
            <a:prstGeom prst="rect">
              <a:avLst/>
            </a:prstGeom>
          </p:spPr>
          <p:txBody>
            <a:bodyPr anchor="t" rtlCol="false" tIns="0" lIns="0" bIns="0" rIns="0">
              <a:spAutoFit/>
            </a:bodyPr>
            <a:lstStyle/>
            <a:p>
              <a:pPr algn="l">
                <a:lnSpc>
                  <a:spcPts val="1919"/>
                </a:lnSpc>
              </a:pPr>
              <a:r>
                <a:rPr lang="en-US" sz="1599" spc="79">
                  <a:solidFill>
                    <a:srgbClr val="323232"/>
                  </a:solidFill>
                  <a:latin typeface="Poppins Light Bold"/>
                  <a:ea typeface="Poppins Light Bold"/>
                  <a:cs typeface="Poppins Light Bold"/>
                  <a:sym typeface="Poppins Light Bold"/>
                </a:rPr>
                <a:t>Water Sec</a:t>
              </a:r>
            </a:p>
          </p:txBody>
        </p:sp>
      </p:grpSp>
      <p:sp>
        <p:nvSpPr>
          <p:cNvPr name="Freeform 5" id="5"/>
          <p:cNvSpPr/>
          <p:nvPr/>
        </p:nvSpPr>
        <p:spPr>
          <a:xfrm flipH="false" flipV="false" rot="0">
            <a:off x="882817" y="266094"/>
            <a:ext cx="17814944" cy="10020906"/>
          </a:xfrm>
          <a:custGeom>
            <a:avLst/>
            <a:gdLst/>
            <a:ahLst/>
            <a:cxnLst/>
            <a:rect r="r" b="b" t="t" l="l"/>
            <a:pathLst>
              <a:path h="10020906" w="17814944">
                <a:moveTo>
                  <a:pt x="0" y="0"/>
                </a:moveTo>
                <a:lnTo>
                  <a:pt x="17814944" y="0"/>
                </a:lnTo>
                <a:lnTo>
                  <a:pt x="17814944" y="10020906"/>
                </a:lnTo>
                <a:lnTo>
                  <a:pt x="0" y="10020906"/>
                </a:lnTo>
                <a:lnTo>
                  <a:pt x="0" y="0"/>
                </a:lnTo>
                <a:close/>
              </a:path>
            </a:pathLst>
          </a:custGeom>
          <a:blipFill>
            <a:blip r:embed="rId2"/>
            <a:stretch>
              <a:fillRect l="0" t="0" r="0" b="0"/>
            </a:stretch>
          </a:blipFill>
        </p:spPr>
      </p:sp>
      <p:sp>
        <p:nvSpPr>
          <p:cNvPr name="Freeform 6" id="6"/>
          <p:cNvSpPr/>
          <p:nvPr/>
        </p:nvSpPr>
        <p:spPr>
          <a:xfrm flipH="false" flipV="false" rot="0">
            <a:off x="16135369" y="266094"/>
            <a:ext cx="2152631" cy="1130131"/>
          </a:xfrm>
          <a:custGeom>
            <a:avLst/>
            <a:gdLst/>
            <a:ahLst/>
            <a:cxnLst/>
            <a:rect r="r" b="b" t="t" l="l"/>
            <a:pathLst>
              <a:path h="1130131" w="2152631">
                <a:moveTo>
                  <a:pt x="0" y="0"/>
                </a:moveTo>
                <a:lnTo>
                  <a:pt x="2152631" y="0"/>
                </a:lnTo>
                <a:lnTo>
                  <a:pt x="2152631" y="1130131"/>
                </a:lnTo>
                <a:lnTo>
                  <a:pt x="0" y="1130131"/>
                </a:lnTo>
                <a:lnTo>
                  <a:pt x="0" y="0"/>
                </a:lnTo>
                <a:close/>
              </a:path>
            </a:pathLst>
          </a:custGeom>
          <a:blipFill>
            <a:blip r:embed="rId3"/>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10</a:t>
            </a:r>
          </a:p>
        </p:txBody>
      </p:sp>
      <p:sp>
        <p:nvSpPr>
          <p:cNvPr name="TextBox 8" id="8"/>
          <p:cNvSpPr txBox="true"/>
          <p:nvPr/>
        </p:nvSpPr>
        <p:spPr>
          <a:xfrm rot="0">
            <a:off x="477546" y="8546282"/>
            <a:ext cx="6933088" cy="481330"/>
          </a:xfrm>
          <a:prstGeom prst="rect">
            <a:avLst/>
          </a:prstGeom>
        </p:spPr>
        <p:txBody>
          <a:bodyPr anchor="t" rtlCol="false" tIns="0" lIns="0" bIns="0" rIns="0">
            <a:spAutoFit/>
          </a:bodyPr>
          <a:lstStyle/>
          <a:p>
            <a:pPr algn="ctr">
              <a:lnSpc>
                <a:spcPts val="3919"/>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AutoShape 2" id="2"/>
          <p:cNvSpPr/>
          <p:nvPr/>
        </p:nvSpPr>
        <p:spPr>
          <a:xfrm rot="0">
            <a:off x="1028700" y="8974811"/>
            <a:ext cx="16230600" cy="9525"/>
          </a:xfrm>
          <a:prstGeom prst="rect">
            <a:avLst/>
          </a:prstGeom>
          <a:solidFill>
            <a:srgbClr val="323232"/>
          </a:solidFill>
        </p:spPr>
      </p:sp>
      <p:sp>
        <p:nvSpPr>
          <p:cNvPr name="Freeform 3" id="3"/>
          <p:cNvSpPr/>
          <p:nvPr/>
        </p:nvSpPr>
        <p:spPr>
          <a:xfrm flipH="false" flipV="false" rot="0">
            <a:off x="-813454" y="3297051"/>
            <a:ext cx="19928591" cy="5471945"/>
          </a:xfrm>
          <a:custGeom>
            <a:avLst/>
            <a:gdLst/>
            <a:ahLst/>
            <a:cxnLst/>
            <a:rect r="r" b="b" t="t" l="l"/>
            <a:pathLst>
              <a:path h="5471945" w="19928591">
                <a:moveTo>
                  <a:pt x="0" y="0"/>
                </a:moveTo>
                <a:lnTo>
                  <a:pt x="19928592" y="0"/>
                </a:lnTo>
                <a:lnTo>
                  <a:pt x="19928592" y="5471945"/>
                </a:lnTo>
                <a:lnTo>
                  <a:pt x="0" y="5471945"/>
                </a:lnTo>
                <a:lnTo>
                  <a:pt x="0" y="0"/>
                </a:lnTo>
                <a:close/>
              </a:path>
            </a:pathLst>
          </a:custGeom>
          <a:blipFill>
            <a:blip r:embed="rId3"/>
            <a:stretch>
              <a:fillRect l="-33400" t="-88319" r="0" b="-121271"/>
            </a:stretch>
          </a:blipFill>
        </p:spPr>
      </p:sp>
      <p:grpSp>
        <p:nvGrpSpPr>
          <p:cNvPr name="Group 4" id="4"/>
          <p:cNvGrpSpPr/>
          <p:nvPr/>
        </p:nvGrpSpPr>
        <p:grpSpPr>
          <a:xfrm rot="0">
            <a:off x="512113" y="3783413"/>
            <a:ext cx="3307390" cy="2979510"/>
            <a:chOff x="0" y="0"/>
            <a:chExt cx="4409853" cy="3972680"/>
          </a:xfrm>
        </p:grpSpPr>
        <p:sp>
          <p:nvSpPr>
            <p:cNvPr name="TextBox 5" id="5"/>
            <p:cNvSpPr txBox="true"/>
            <p:nvPr/>
          </p:nvSpPr>
          <p:spPr>
            <a:xfrm rot="0">
              <a:off x="0" y="3383842"/>
              <a:ext cx="4409853" cy="588838"/>
            </a:xfrm>
            <a:prstGeom prst="rect">
              <a:avLst/>
            </a:prstGeom>
          </p:spPr>
          <p:txBody>
            <a:bodyPr anchor="t" rtlCol="false" tIns="0" lIns="0" bIns="0" rIns="0">
              <a:spAutoFit/>
            </a:bodyPr>
            <a:lstStyle/>
            <a:p>
              <a:pPr algn="ctr">
                <a:lnSpc>
                  <a:spcPts val="3820"/>
                </a:lnSpc>
              </a:pPr>
            </a:p>
          </p:txBody>
        </p:sp>
        <p:grpSp>
          <p:nvGrpSpPr>
            <p:cNvPr name="Group 6" id="6"/>
            <p:cNvGrpSpPr/>
            <p:nvPr/>
          </p:nvGrpSpPr>
          <p:grpSpPr>
            <a:xfrm rot="0">
              <a:off x="928281" y="0"/>
              <a:ext cx="2553292" cy="2553292"/>
              <a:chOff x="0" y="0"/>
              <a:chExt cx="6350000" cy="6350000"/>
            </a:xfrm>
          </p:grpSpPr>
          <p:sp>
            <p:nvSpPr>
              <p:cNvPr name="Freeform 7" id="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A5FF"/>
              </a:solidFill>
            </p:spPr>
          </p:sp>
        </p:grpSp>
      </p:grpSp>
      <p:grpSp>
        <p:nvGrpSpPr>
          <p:cNvPr name="Group 8" id="8"/>
          <p:cNvGrpSpPr/>
          <p:nvPr/>
        </p:nvGrpSpPr>
        <p:grpSpPr>
          <a:xfrm rot="0">
            <a:off x="9454155" y="3708059"/>
            <a:ext cx="3399718" cy="3054864"/>
            <a:chOff x="0" y="0"/>
            <a:chExt cx="4532957" cy="4073152"/>
          </a:xfrm>
        </p:grpSpPr>
        <p:sp>
          <p:nvSpPr>
            <p:cNvPr name="TextBox 9" id="9"/>
            <p:cNvSpPr txBox="true"/>
            <p:nvPr/>
          </p:nvSpPr>
          <p:spPr>
            <a:xfrm rot="0">
              <a:off x="0" y="3459681"/>
              <a:ext cx="4532957" cy="613471"/>
            </a:xfrm>
            <a:prstGeom prst="rect">
              <a:avLst/>
            </a:prstGeom>
          </p:spPr>
          <p:txBody>
            <a:bodyPr anchor="t" rtlCol="false" tIns="0" lIns="0" bIns="0" rIns="0">
              <a:spAutoFit/>
            </a:bodyPr>
            <a:lstStyle/>
            <a:p>
              <a:pPr algn="ctr">
                <a:lnSpc>
                  <a:spcPts val="3927"/>
                </a:lnSpc>
              </a:pPr>
            </a:p>
          </p:txBody>
        </p:sp>
        <p:grpSp>
          <p:nvGrpSpPr>
            <p:cNvPr name="Group 10" id="10"/>
            <p:cNvGrpSpPr/>
            <p:nvPr/>
          </p:nvGrpSpPr>
          <p:grpSpPr>
            <a:xfrm rot="0">
              <a:off x="954194" y="0"/>
              <a:ext cx="2624568" cy="2624568"/>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A5FF"/>
              </a:solidFill>
            </p:spPr>
          </p:sp>
        </p:grpSp>
      </p:grpSp>
      <p:grpSp>
        <p:nvGrpSpPr>
          <p:cNvPr name="Group 12" id="12"/>
          <p:cNvGrpSpPr/>
          <p:nvPr/>
        </p:nvGrpSpPr>
        <p:grpSpPr>
          <a:xfrm rot="0">
            <a:off x="14321195" y="3708059"/>
            <a:ext cx="3315857" cy="2979510"/>
            <a:chOff x="0" y="0"/>
            <a:chExt cx="4421143" cy="3972680"/>
          </a:xfrm>
        </p:grpSpPr>
        <p:grpSp>
          <p:nvGrpSpPr>
            <p:cNvPr name="Group 13" id="13"/>
            <p:cNvGrpSpPr/>
            <p:nvPr/>
          </p:nvGrpSpPr>
          <p:grpSpPr>
            <a:xfrm rot="0">
              <a:off x="930657" y="0"/>
              <a:ext cx="2559829" cy="2559829"/>
              <a:chOff x="0" y="0"/>
              <a:chExt cx="6350000" cy="6350000"/>
            </a:xfrm>
          </p:grpSpPr>
          <p:sp>
            <p:nvSpPr>
              <p:cNvPr name="Freeform 14" id="1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A5FF"/>
              </a:solidFill>
            </p:spPr>
          </p:sp>
        </p:grpSp>
        <p:sp>
          <p:nvSpPr>
            <p:cNvPr name="TextBox 15" id="15"/>
            <p:cNvSpPr txBox="true"/>
            <p:nvPr/>
          </p:nvSpPr>
          <p:spPr>
            <a:xfrm rot="0">
              <a:off x="0" y="3372931"/>
              <a:ext cx="4421143" cy="599748"/>
            </a:xfrm>
            <a:prstGeom prst="rect">
              <a:avLst/>
            </a:prstGeom>
          </p:spPr>
          <p:txBody>
            <a:bodyPr anchor="t" rtlCol="false" tIns="0" lIns="0" bIns="0" rIns="0">
              <a:spAutoFit/>
            </a:bodyPr>
            <a:lstStyle/>
            <a:p>
              <a:pPr algn="ctr">
                <a:lnSpc>
                  <a:spcPts val="3830"/>
                </a:lnSpc>
              </a:pPr>
            </a:p>
          </p:txBody>
        </p:sp>
      </p:grpSp>
      <p:grpSp>
        <p:nvGrpSpPr>
          <p:cNvPr name="Group 16" id="16"/>
          <p:cNvGrpSpPr/>
          <p:nvPr/>
        </p:nvGrpSpPr>
        <p:grpSpPr>
          <a:xfrm rot="0">
            <a:off x="4427115" y="3617664"/>
            <a:ext cx="3600915" cy="3235653"/>
            <a:chOff x="0" y="0"/>
            <a:chExt cx="4801220" cy="4314204"/>
          </a:xfrm>
        </p:grpSpPr>
        <p:sp>
          <p:nvSpPr>
            <p:cNvPr name="TextBox 17" id="17"/>
            <p:cNvSpPr txBox="true"/>
            <p:nvPr/>
          </p:nvSpPr>
          <p:spPr>
            <a:xfrm rot="0">
              <a:off x="0" y="3667809"/>
              <a:ext cx="4801220" cy="646395"/>
            </a:xfrm>
            <a:prstGeom prst="rect">
              <a:avLst/>
            </a:prstGeom>
          </p:spPr>
          <p:txBody>
            <a:bodyPr anchor="t" rtlCol="false" tIns="0" lIns="0" bIns="0" rIns="0">
              <a:spAutoFit/>
            </a:bodyPr>
            <a:lstStyle/>
            <a:p>
              <a:pPr algn="ctr">
                <a:lnSpc>
                  <a:spcPts val="4159"/>
                </a:lnSpc>
              </a:pPr>
            </a:p>
          </p:txBody>
        </p:sp>
        <p:grpSp>
          <p:nvGrpSpPr>
            <p:cNvPr name="Group 18" id="18"/>
            <p:cNvGrpSpPr/>
            <p:nvPr/>
          </p:nvGrpSpPr>
          <p:grpSpPr>
            <a:xfrm rot="0">
              <a:off x="1010664" y="0"/>
              <a:ext cx="2779892" cy="2779892"/>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43A5FF"/>
              </a:solidFill>
            </p:spPr>
          </p:sp>
        </p:grpSp>
      </p:grpSp>
      <p:grpSp>
        <p:nvGrpSpPr>
          <p:cNvPr name="Group 20" id="20"/>
          <p:cNvGrpSpPr/>
          <p:nvPr/>
        </p:nvGrpSpPr>
        <p:grpSpPr>
          <a:xfrm rot="0">
            <a:off x="10253988" y="3893874"/>
            <a:ext cx="1681294" cy="1681294"/>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16666" t="0" r="-16666" b="0"/>
              </a:stretch>
            </a:blipFill>
          </p:spPr>
        </p:sp>
      </p:grpSp>
      <p:grpSp>
        <p:nvGrpSpPr>
          <p:cNvPr name="Group 22" id="22"/>
          <p:cNvGrpSpPr/>
          <p:nvPr/>
        </p:nvGrpSpPr>
        <p:grpSpPr>
          <a:xfrm rot="0">
            <a:off x="14935453" y="3723311"/>
            <a:ext cx="2002670" cy="200267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grpSp>
        <p:nvGrpSpPr>
          <p:cNvPr name="Group 24" id="24"/>
          <p:cNvGrpSpPr/>
          <p:nvPr/>
        </p:nvGrpSpPr>
        <p:grpSpPr>
          <a:xfrm rot="0">
            <a:off x="5287817" y="3836911"/>
            <a:ext cx="1879510" cy="1738257"/>
            <a:chOff x="0" y="0"/>
            <a:chExt cx="878849" cy="812800"/>
          </a:xfrm>
        </p:grpSpPr>
        <p:sp>
          <p:nvSpPr>
            <p:cNvPr name="Freeform 25" id="25"/>
            <p:cNvSpPr/>
            <p:nvPr/>
          </p:nvSpPr>
          <p:spPr>
            <a:xfrm flipH="false" flipV="false" rot="0">
              <a:off x="0" y="0"/>
              <a:ext cx="878849" cy="812800"/>
            </a:xfrm>
            <a:custGeom>
              <a:avLst/>
              <a:gdLst/>
              <a:ahLst/>
              <a:cxnLst/>
              <a:rect r="r" b="b" t="t" l="l"/>
              <a:pathLst>
                <a:path h="812800" w="878849">
                  <a:moveTo>
                    <a:pt x="439425" y="0"/>
                  </a:moveTo>
                  <a:cubicBezTo>
                    <a:pt x="196737" y="0"/>
                    <a:pt x="0" y="181951"/>
                    <a:pt x="0" y="406400"/>
                  </a:cubicBezTo>
                  <a:cubicBezTo>
                    <a:pt x="0" y="630849"/>
                    <a:pt x="196737" y="812800"/>
                    <a:pt x="439425" y="812800"/>
                  </a:cubicBezTo>
                  <a:cubicBezTo>
                    <a:pt x="682112" y="812800"/>
                    <a:pt x="878849" y="630849"/>
                    <a:pt x="878849" y="406400"/>
                  </a:cubicBezTo>
                  <a:cubicBezTo>
                    <a:pt x="878849" y="181951"/>
                    <a:pt x="682112" y="0"/>
                    <a:pt x="439425" y="0"/>
                  </a:cubicBezTo>
                  <a:close/>
                </a:path>
              </a:pathLst>
            </a:custGeom>
            <a:blipFill>
              <a:blip r:embed="rId6"/>
              <a:stretch>
                <a:fillRect l="-15509" t="0" r="-15509" b="0"/>
              </a:stretch>
            </a:blipFill>
          </p:spPr>
        </p:sp>
      </p:grpSp>
      <p:sp>
        <p:nvSpPr>
          <p:cNvPr name="Freeform 26" id="26"/>
          <p:cNvSpPr/>
          <p:nvPr/>
        </p:nvSpPr>
        <p:spPr>
          <a:xfrm flipH="false" flipV="false" rot="0">
            <a:off x="15627143" y="-197829"/>
            <a:ext cx="2660857" cy="1396950"/>
          </a:xfrm>
          <a:custGeom>
            <a:avLst/>
            <a:gdLst/>
            <a:ahLst/>
            <a:cxnLst/>
            <a:rect r="r" b="b" t="t" l="l"/>
            <a:pathLst>
              <a:path h="1396950" w="2660857">
                <a:moveTo>
                  <a:pt x="0" y="0"/>
                </a:moveTo>
                <a:lnTo>
                  <a:pt x="2660857" y="0"/>
                </a:lnTo>
                <a:lnTo>
                  <a:pt x="2660857" y="1396950"/>
                </a:lnTo>
                <a:lnTo>
                  <a:pt x="0" y="1396950"/>
                </a:lnTo>
                <a:lnTo>
                  <a:pt x="0" y="0"/>
                </a:lnTo>
                <a:close/>
              </a:path>
            </a:pathLst>
          </a:custGeom>
          <a:blipFill>
            <a:blip r:embed="rId7"/>
            <a:stretch>
              <a:fillRect l="0" t="0" r="0" b="0"/>
            </a:stretch>
          </a:blipFill>
        </p:spPr>
      </p:sp>
      <p:sp>
        <p:nvSpPr>
          <p:cNvPr name="Freeform 27" id="27"/>
          <p:cNvSpPr/>
          <p:nvPr/>
        </p:nvSpPr>
        <p:spPr>
          <a:xfrm flipH="false" flipV="false" rot="0">
            <a:off x="2311458" y="965910"/>
            <a:ext cx="1660498" cy="1648421"/>
          </a:xfrm>
          <a:custGeom>
            <a:avLst/>
            <a:gdLst/>
            <a:ahLst/>
            <a:cxnLst/>
            <a:rect r="r" b="b" t="t" l="l"/>
            <a:pathLst>
              <a:path h="1648421" w="1660498">
                <a:moveTo>
                  <a:pt x="0" y="0"/>
                </a:moveTo>
                <a:lnTo>
                  <a:pt x="1660498" y="0"/>
                </a:lnTo>
                <a:lnTo>
                  <a:pt x="1660498" y="1648421"/>
                </a:lnTo>
                <a:lnTo>
                  <a:pt x="0" y="164842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28" id="28"/>
          <p:cNvSpPr/>
          <p:nvPr/>
        </p:nvSpPr>
        <p:spPr>
          <a:xfrm flipH="false" flipV="false" rot="0">
            <a:off x="1436702" y="4022649"/>
            <a:ext cx="1458212" cy="1423745"/>
          </a:xfrm>
          <a:custGeom>
            <a:avLst/>
            <a:gdLst/>
            <a:ahLst/>
            <a:cxnLst/>
            <a:rect r="r" b="b" t="t" l="l"/>
            <a:pathLst>
              <a:path h="1423745" w="1458212">
                <a:moveTo>
                  <a:pt x="0" y="0"/>
                </a:moveTo>
                <a:lnTo>
                  <a:pt x="1458212" y="0"/>
                </a:lnTo>
                <a:lnTo>
                  <a:pt x="1458212" y="1423745"/>
                </a:lnTo>
                <a:lnTo>
                  <a:pt x="0" y="142374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nvGrpSpPr>
          <p:cNvPr name="Group 29" id="29"/>
          <p:cNvGrpSpPr/>
          <p:nvPr/>
        </p:nvGrpSpPr>
        <p:grpSpPr>
          <a:xfrm rot="0">
            <a:off x="2563478" y="1346389"/>
            <a:ext cx="13631624" cy="1741112"/>
            <a:chOff x="0" y="0"/>
            <a:chExt cx="18175498" cy="2321483"/>
          </a:xfrm>
        </p:grpSpPr>
        <p:sp>
          <p:nvSpPr>
            <p:cNvPr name="TextBox 30" id="30"/>
            <p:cNvSpPr txBox="true"/>
            <p:nvPr/>
          </p:nvSpPr>
          <p:spPr>
            <a:xfrm rot="0">
              <a:off x="0" y="38100"/>
              <a:ext cx="18175498" cy="1419860"/>
            </a:xfrm>
            <a:prstGeom prst="rect">
              <a:avLst/>
            </a:prstGeom>
          </p:spPr>
          <p:txBody>
            <a:bodyPr anchor="t" rtlCol="false" tIns="0" lIns="0" bIns="0" rIns="0">
              <a:spAutoFit/>
            </a:bodyPr>
            <a:lstStyle/>
            <a:p>
              <a:pPr algn="ctr">
                <a:lnSpc>
                  <a:spcPts val="8279"/>
                </a:lnSpc>
              </a:pPr>
              <a:r>
                <a:rPr lang="en-US" sz="7199">
                  <a:solidFill>
                    <a:srgbClr val="0E2F5F"/>
                  </a:solidFill>
                  <a:latin typeface="Poppins Bold"/>
                  <a:ea typeface="Poppins Bold"/>
                  <a:cs typeface="Poppins Bold"/>
                  <a:sym typeface="Poppins Bold"/>
                </a:rPr>
                <a:t>Functional scenarios :</a:t>
              </a:r>
            </a:p>
          </p:txBody>
        </p:sp>
        <p:sp>
          <p:nvSpPr>
            <p:cNvPr name="TextBox 31" id="31"/>
            <p:cNvSpPr txBox="true"/>
            <p:nvPr/>
          </p:nvSpPr>
          <p:spPr>
            <a:xfrm rot="0">
              <a:off x="0" y="1886772"/>
              <a:ext cx="18175498" cy="434710"/>
            </a:xfrm>
            <a:prstGeom prst="rect">
              <a:avLst/>
            </a:prstGeom>
          </p:spPr>
          <p:txBody>
            <a:bodyPr anchor="t" rtlCol="false" tIns="0" lIns="0" bIns="0" rIns="0">
              <a:spAutoFit/>
            </a:bodyPr>
            <a:lstStyle/>
            <a:p>
              <a:pPr algn="ctr">
                <a:lnSpc>
                  <a:spcPts val="2800"/>
                </a:lnSpc>
              </a:pPr>
            </a:p>
          </p:txBody>
        </p:sp>
      </p:grpSp>
      <p:sp>
        <p:nvSpPr>
          <p:cNvPr name="TextBox 32" id="32"/>
          <p:cNvSpPr txBox="true"/>
          <p:nvPr/>
        </p:nvSpPr>
        <p:spPr>
          <a:xfrm rot="0">
            <a:off x="0" y="6070773"/>
            <a:ext cx="4263693" cy="13982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Light"/>
                <a:ea typeface="Poppins Light"/>
                <a:cs typeface="Poppins Light"/>
                <a:sym typeface="Poppins Light"/>
              </a:rPr>
              <a:t>Real-Time Data Acquisition &amp; Edge Processing</a:t>
            </a:r>
          </a:p>
        </p:txBody>
      </p:sp>
      <p:sp>
        <p:nvSpPr>
          <p:cNvPr name="TextBox 33" id="33"/>
          <p:cNvSpPr txBox="true"/>
          <p:nvPr/>
        </p:nvSpPr>
        <p:spPr>
          <a:xfrm rot="0">
            <a:off x="4427115" y="6246985"/>
            <a:ext cx="4067890" cy="922020"/>
          </a:xfrm>
          <a:prstGeom prst="rect">
            <a:avLst/>
          </a:prstGeom>
        </p:spPr>
        <p:txBody>
          <a:bodyPr anchor="t" rtlCol="false" tIns="0" lIns="0" bIns="0" rIns="0">
            <a:spAutoFit/>
          </a:bodyPr>
          <a:lstStyle/>
          <a:p>
            <a:pPr algn="ctr">
              <a:lnSpc>
                <a:spcPts val="3779"/>
              </a:lnSpc>
              <a:spcBef>
                <a:spcPct val="0"/>
              </a:spcBef>
            </a:pPr>
            <a:r>
              <a:rPr lang="en-US" sz="2699">
                <a:solidFill>
                  <a:srgbClr val="051D40"/>
                </a:solidFill>
                <a:latin typeface="Poppins Light"/>
                <a:ea typeface="Poppins Light"/>
                <a:cs typeface="Poppins Light"/>
                <a:sym typeface="Poppins Light"/>
              </a:rPr>
              <a:t>S</a:t>
            </a:r>
            <a:r>
              <a:rPr lang="en-US" sz="2699">
                <a:solidFill>
                  <a:srgbClr val="051D40"/>
                </a:solidFill>
                <a:latin typeface="Poppins Light"/>
                <a:ea typeface="Poppins Light"/>
                <a:cs typeface="Poppins Light"/>
                <a:sym typeface="Poppins Light"/>
              </a:rPr>
              <a:t>ecure Local Data Transmission</a:t>
            </a:r>
          </a:p>
        </p:txBody>
      </p:sp>
      <p:sp>
        <p:nvSpPr>
          <p:cNvPr name="TextBox 34" id="34"/>
          <p:cNvSpPr txBox="true"/>
          <p:nvPr/>
        </p:nvSpPr>
        <p:spPr>
          <a:xfrm rot="0">
            <a:off x="9144458" y="6227935"/>
            <a:ext cx="4340027" cy="958182"/>
          </a:xfrm>
          <a:prstGeom prst="rect">
            <a:avLst/>
          </a:prstGeom>
        </p:spPr>
        <p:txBody>
          <a:bodyPr anchor="t" rtlCol="false" tIns="0" lIns="0" bIns="0" rIns="0">
            <a:spAutoFit/>
          </a:bodyPr>
          <a:lstStyle/>
          <a:p>
            <a:pPr algn="ctr">
              <a:lnSpc>
                <a:spcPts val="3886"/>
              </a:lnSpc>
              <a:spcBef>
                <a:spcPct val="0"/>
              </a:spcBef>
            </a:pPr>
            <a:r>
              <a:rPr lang="en-US" sz="2776">
                <a:solidFill>
                  <a:srgbClr val="000000"/>
                </a:solidFill>
                <a:latin typeface="Poppins Light"/>
                <a:ea typeface="Poppins Light"/>
                <a:cs typeface="Poppins Light"/>
                <a:sym typeface="Poppins Light"/>
              </a:rPr>
              <a:t>On</a:t>
            </a:r>
            <a:r>
              <a:rPr lang="en-US" sz="2776">
                <a:solidFill>
                  <a:srgbClr val="000000"/>
                </a:solidFill>
                <a:latin typeface="Poppins Light"/>
                <a:ea typeface="Poppins Light"/>
                <a:cs typeface="Poppins Light"/>
                <a:sym typeface="Poppins Light"/>
              </a:rPr>
              <a:t>-Premises Analytics &amp; </a:t>
            </a:r>
          </a:p>
          <a:p>
            <a:pPr algn="ctr">
              <a:lnSpc>
                <a:spcPts val="3886"/>
              </a:lnSpc>
              <a:spcBef>
                <a:spcPct val="0"/>
              </a:spcBef>
            </a:pPr>
            <a:r>
              <a:rPr lang="en-US" sz="2776">
                <a:solidFill>
                  <a:srgbClr val="000000"/>
                </a:solidFill>
                <a:latin typeface="Poppins Light"/>
                <a:ea typeface="Poppins Light"/>
                <a:cs typeface="Poppins Light"/>
                <a:sym typeface="Poppins Light"/>
              </a:rPr>
              <a:t>Alert Generation</a:t>
            </a:r>
          </a:p>
        </p:txBody>
      </p:sp>
      <p:sp>
        <p:nvSpPr>
          <p:cNvPr name="TextBox 35" id="35"/>
          <p:cNvSpPr txBox="true"/>
          <p:nvPr/>
        </p:nvSpPr>
        <p:spPr>
          <a:xfrm rot="0">
            <a:off x="14094085" y="6008860"/>
            <a:ext cx="3612069" cy="1398270"/>
          </a:xfrm>
          <a:prstGeom prst="rect">
            <a:avLst/>
          </a:prstGeom>
        </p:spPr>
        <p:txBody>
          <a:bodyPr anchor="t" rtlCol="false" tIns="0" lIns="0" bIns="0" rIns="0">
            <a:spAutoFit/>
          </a:bodyPr>
          <a:lstStyle/>
          <a:p>
            <a:pPr algn="ctr">
              <a:lnSpc>
                <a:spcPts val="3779"/>
              </a:lnSpc>
              <a:spcBef>
                <a:spcPct val="0"/>
              </a:spcBef>
            </a:pPr>
            <a:r>
              <a:rPr lang="en-US" sz="2699">
                <a:solidFill>
                  <a:srgbClr val="000000"/>
                </a:solidFill>
                <a:latin typeface="Poppins Light"/>
                <a:ea typeface="Poppins Light"/>
                <a:cs typeface="Poppins Light"/>
                <a:sym typeface="Poppins Light"/>
              </a:rPr>
              <a:t>Us</a:t>
            </a:r>
            <a:r>
              <a:rPr lang="en-US" sz="2699">
                <a:solidFill>
                  <a:srgbClr val="000000"/>
                </a:solidFill>
                <a:latin typeface="Poppins Light"/>
                <a:ea typeface="Poppins Light"/>
                <a:cs typeface="Poppins Light"/>
                <a:sym typeface="Poppins Light"/>
              </a:rPr>
              <a:t>er Notification &amp; Dashboard Visualization</a:t>
            </a:r>
          </a:p>
        </p:txBody>
      </p:sp>
      <p:sp>
        <p:nvSpPr>
          <p:cNvPr name="TextBox 36" id="3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1930417" y="7377289"/>
            <a:ext cx="10154294" cy="11685195"/>
          </a:xfrm>
          <a:custGeom>
            <a:avLst/>
            <a:gdLst/>
            <a:ahLst/>
            <a:cxnLst/>
            <a:rect r="r" b="b" t="t" l="l"/>
            <a:pathLst>
              <a:path h="11685195" w="10154294">
                <a:moveTo>
                  <a:pt x="0" y="0"/>
                </a:moveTo>
                <a:lnTo>
                  <a:pt x="10154294" y="0"/>
                </a:lnTo>
                <a:lnTo>
                  <a:pt x="10154294" y="11685195"/>
                </a:lnTo>
                <a:lnTo>
                  <a:pt x="0" y="11685195"/>
                </a:lnTo>
                <a:lnTo>
                  <a:pt x="0" y="0"/>
                </a:lnTo>
                <a:close/>
              </a:path>
            </a:pathLst>
          </a:custGeom>
          <a:blipFill>
            <a:blip r:embed="rId3"/>
            <a:stretch>
              <a:fillRect l="-50151" t="-10916" r="-50151" b="0"/>
            </a:stretch>
          </a:blipFill>
        </p:spPr>
      </p:sp>
      <p:sp>
        <p:nvSpPr>
          <p:cNvPr name="Freeform 3" id="3"/>
          <p:cNvSpPr/>
          <p:nvPr/>
        </p:nvSpPr>
        <p:spPr>
          <a:xfrm flipH="false" flipV="false" rot="0">
            <a:off x="16059722" y="-321102"/>
            <a:ext cx="2399155" cy="1259557"/>
          </a:xfrm>
          <a:custGeom>
            <a:avLst/>
            <a:gdLst/>
            <a:ahLst/>
            <a:cxnLst/>
            <a:rect r="r" b="b" t="t" l="l"/>
            <a:pathLst>
              <a:path h="1259557" w="2399155">
                <a:moveTo>
                  <a:pt x="0" y="0"/>
                </a:moveTo>
                <a:lnTo>
                  <a:pt x="2399156" y="0"/>
                </a:lnTo>
                <a:lnTo>
                  <a:pt x="2399156" y="1259557"/>
                </a:lnTo>
                <a:lnTo>
                  <a:pt x="0" y="1259557"/>
                </a:lnTo>
                <a:lnTo>
                  <a:pt x="0" y="0"/>
                </a:lnTo>
                <a:close/>
              </a:path>
            </a:pathLst>
          </a:custGeom>
          <a:blipFill>
            <a:blip r:embed="rId4"/>
            <a:stretch>
              <a:fillRect l="0" t="0" r="0" b="0"/>
            </a:stretch>
          </a:blipFill>
        </p:spPr>
      </p:sp>
      <p:sp>
        <p:nvSpPr>
          <p:cNvPr name="Freeform 4" id="4"/>
          <p:cNvSpPr/>
          <p:nvPr/>
        </p:nvSpPr>
        <p:spPr>
          <a:xfrm flipH="false" flipV="false" rot="0">
            <a:off x="641293" y="3304765"/>
            <a:ext cx="5985055" cy="3755329"/>
          </a:xfrm>
          <a:custGeom>
            <a:avLst/>
            <a:gdLst/>
            <a:ahLst/>
            <a:cxnLst/>
            <a:rect r="r" b="b" t="t" l="l"/>
            <a:pathLst>
              <a:path h="3755329" w="5985055">
                <a:moveTo>
                  <a:pt x="0" y="0"/>
                </a:moveTo>
                <a:lnTo>
                  <a:pt x="5985055" y="0"/>
                </a:lnTo>
                <a:lnTo>
                  <a:pt x="5985055" y="3755329"/>
                </a:lnTo>
                <a:lnTo>
                  <a:pt x="0" y="3755329"/>
                </a:lnTo>
                <a:lnTo>
                  <a:pt x="0" y="0"/>
                </a:lnTo>
                <a:close/>
              </a:path>
            </a:pathLst>
          </a:custGeom>
          <a:blipFill>
            <a:blip r:embed="rId5"/>
            <a:stretch>
              <a:fillRect l="0" t="0" r="0" b="0"/>
            </a:stretch>
          </a:blipFill>
        </p:spPr>
      </p:sp>
      <p:sp>
        <p:nvSpPr>
          <p:cNvPr name="TextBox 5" id="5"/>
          <p:cNvSpPr txBox="true"/>
          <p:nvPr/>
        </p:nvSpPr>
        <p:spPr>
          <a:xfrm rot="0">
            <a:off x="623566" y="1150824"/>
            <a:ext cx="7370744" cy="1836747"/>
          </a:xfrm>
          <a:prstGeom prst="rect">
            <a:avLst/>
          </a:prstGeom>
        </p:spPr>
        <p:txBody>
          <a:bodyPr anchor="t" rtlCol="false" tIns="0" lIns="0" bIns="0" rIns="0">
            <a:spAutoFit/>
          </a:bodyPr>
          <a:lstStyle/>
          <a:p>
            <a:pPr algn="l">
              <a:lnSpc>
                <a:spcPts val="7381"/>
              </a:lnSpc>
            </a:pPr>
            <a:r>
              <a:rPr lang="en-US" sz="5678" b="true">
                <a:solidFill>
                  <a:srgbClr val="0E2F5F"/>
                </a:solidFill>
                <a:latin typeface="Poppins Medium Bold"/>
                <a:ea typeface="Poppins Medium Bold"/>
                <a:cs typeface="Poppins Medium Bold"/>
                <a:sym typeface="Poppins Medium Bold"/>
              </a:rPr>
              <a:t>Alignment </a:t>
            </a:r>
          </a:p>
          <a:p>
            <a:pPr algn="l">
              <a:lnSpc>
                <a:spcPts val="7381"/>
              </a:lnSpc>
            </a:pPr>
            <a:r>
              <a:rPr lang="en-US" sz="5678" b="true">
                <a:solidFill>
                  <a:srgbClr val="0E2F5F"/>
                </a:solidFill>
                <a:latin typeface="Poppins Medium Bold"/>
                <a:ea typeface="Poppins Medium Bold"/>
                <a:cs typeface="Poppins Medium Bold"/>
                <a:sym typeface="Poppins Medium Bold"/>
              </a:rPr>
              <a:t>with the SDGs :</a:t>
            </a:r>
          </a:p>
        </p:txBody>
      </p:sp>
      <p:sp>
        <p:nvSpPr>
          <p:cNvPr name="TextBox 6" id="6"/>
          <p:cNvSpPr txBox="true"/>
          <p:nvPr/>
        </p:nvSpPr>
        <p:spPr>
          <a:xfrm rot="0">
            <a:off x="1466481" y="8822055"/>
            <a:ext cx="6527830" cy="824865"/>
          </a:xfrm>
          <a:prstGeom prst="rect">
            <a:avLst/>
          </a:prstGeom>
        </p:spPr>
        <p:txBody>
          <a:bodyPr anchor="t" rtlCol="false" tIns="0" lIns="0" bIns="0" rIns="0">
            <a:spAutoFit/>
          </a:bodyPr>
          <a:lstStyle/>
          <a:p>
            <a:pPr algn="l">
              <a:lnSpc>
                <a:spcPts val="3359"/>
              </a:lnSpc>
            </a:pPr>
            <a:r>
              <a:rPr lang="en-US" sz="2399">
                <a:solidFill>
                  <a:srgbClr val="0E2F5F"/>
                </a:solidFill>
                <a:latin typeface="Poppins Light"/>
                <a:ea typeface="Poppins Light"/>
                <a:cs typeface="Poppins Light"/>
                <a:sym typeface="Poppins Light"/>
              </a:rPr>
              <a:t>SDG 6 : Clean Water &amp; </a:t>
            </a:r>
          </a:p>
          <a:p>
            <a:pPr algn="l">
              <a:lnSpc>
                <a:spcPts val="3359"/>
              </a:lnSpc>
              <a:spcBef>
                <a:spcPct val="0"/>
              </a:spcBef>
            </a:pPr>
            <a:r>
              <a:rPr lang="en-US" sz="2399">
                <a:solidFill>
                  <a:srgbClr val="0E2F5F"/>
                </a:solidFill>
                <a:latin typeface="Poppins Light"/>
                <a:ea typeface="Poppins Light"/>
                <a:cs typeface="Poppins Light"/>
                <a:sym typeface="Poppins Light"/>
              </a:rPr>
              <a:t>Sanitation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12</a:t>
            </a:r>
          </a:p>
        </p:txBody>
      </p:sp>
      <p:sp>
        <p:nvSpPr>
          <p:cNvPr name="TextBox 8" id="8"/>
          <p:cNvSpPr txBox="true"/>
          <p:nvPr/>
        </p:nvSpPr>
        <p:spPr>
          <a:xfrm rot="0">
            <a:off x="1466481" y="8019572"/>
            <a:ext cx="5159867" cy="656665"/>
          </a:xfrm>
          <a:prstGeom prst="rect">
            <a:avLst/>
          </a:prstGeom>
        </p:spPr>
        <p:txBody>
          <a:bodyPr anchor="t" rtlCol="false" tIns="0" lIns="0" bIns="0" rIns="0">
            <a:spAutoFit/>
          </a:bodyPr>
          <a:lstStyle/>
          <a:p>
            <a:pPr algn="l">
              <a:lnSpc>
                <a:spcPts val="2655"/>
              </a:lnSpc>
              <a:spcBef>
                <a:spcPct val="0"/>
              </a:spcBef>
            </a:pPr>
            <a:r>
              <a:rPr lang="en-US" sz="1897">
                <a:solidFill>
                  <a:srgbClr val="0E2F5F"/>
                </a:solidFill>
                <a:latin typeface="Poppins Light Bold"/>
                <a:ea typeface="Poppins Light Bold"/>
                <a:cs typeface="Poppins Light Bold"/>
                <a:sym typeface="Poppins Light Bold"/>
              </a:rPr>
              <a:t>SDG 12 :</a:t>
            </a:r>
            <a:r>
              <a:rPr lang="en-US" sz="1897">
                <a:solidFill>
                  <a:srgbClr val="0E2F5F"/>
                </a:solidFill>
                <a:latin typeface="Poppins Light"/>
                <a:ea typeface="Poppins Light"/>
                <a:cs typeface="Poppins Light"/>
                <a:sym typeface="Poppins Light"/>
              </a:rPr>
              <a:t> Responsible Consumption &amp; Production</a:t>
            </a:r>
          </a:p>
        </p:txBody>
      </p:sp>
      <p:sp>
        <p:nvSpPr>
          <p:cNvPr name="TextBox 9" id="9"/>
          <p:cNvSpPr txBox="true"/>
          <p:nvPr/>
        </p:nvSpPr>
        <p:spPr>
          <a:xfrm rot="0">
            <a:off x="1466481" y="7454261"/>
            <a:ext cx="6527830" cy="405765"/>
          </a:xfrm>
          <a:prstGeom prst="rect">
            <a:avLst/>
          </a:prstGeom>
        </p:spPr>
        <p:txBody>
          <a:bodyPr anchor="t" rtlCol="false" tIns="0" lIns="0" bIns="0" rIns="0">
            <a:spAutoFit/>
          </a:bodyPr>
          <a:lstStyle/>
          <a:p>
            <a:pPr algn="l">
              <a:lnSpc>
                <a:spcPts val="3359"/>
              </a:lnSpc>
              <a:spcBef>
                <a:spcPct val="0"/>
              </a:spcBef>
            </a:pPr>
            <a:r>
              <a:rPr lang="en-US" sz="2399">
                <a:solidFill>
                  <a:srgbClr val="0E2F5F"/>
                </a:solidFill>
                <a:latin typeface="Poppins Light"/>
                <a:ea typeface="Poppins Light"/>
                <a:cs typeface="Poppins Light"/>
                <a:sym typeface="Poppins Light"/>
              </a:rPr>
              <a:t>SDG 13 : Climate Action</a:t>
            </a:r>
          </a:p>
        </p:txBody>
      </p:sp>
      <p:pic>
        <p:nvPicPr>
          <p:cNvPr name="Picture 10" id="10">
            <a:hlinkClick action="ppaction://media"/>
          </p:cNvPr>
          <p:cNvPicPr>
            <a:picLocks noChangeAspect="true"/>
          </p:cNvPicPr>
          <p:nvPr>
            <a:videoFile r:link="rId7"/>
            <p:extLst>
              <p:ext uri="{DAA4B4D4-6D71-4841-9C94-3DE7FCFB9230}">
                <p14:media xmlns:p14="http://schemas.microsoft.com/office/powerpoint/2010/main" r:embed="rId8"/>
              </p:ext>
            </p:extLst>
          </p:nvPr>
        </p:nvPicPr>
        <p:blipFill>
          <a:blip r:embed="rId6"/>
          <a:srcRect l="16258" t="0" r="25216" b="0"/>
          <a:stretch>
            <a:fillRect/>
          </a:stretch>
        </p:blipFill>
        <p:spPr>
          <a:xfrm flipH="false" flipV="false" rot="0">
            <a:off x="7839569" y="-203618"/>
            <a:ext cx="10914971" cy="1049061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10"/>
                </p:tgtEl>
              </p:cMediaNode>
            </p:video>
          </p:childTnLst>
        </p:cTn>
      </p:par>
    </p:tnLst>
  </p:timing>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grpSp>
        <p:nvGrpSpPr>
          <p:cNvPr name="Group 2" id="2"/>
          <p:cNvGrpSpPr/>
          <p:nvPr/>
        </p:nvGrpSpPr>
        <p:grpSpPr>
          <a:xfrm rot="0">
            <a:off x="0" y="5154531"/>
            <a:ext cx="18288000" cy="5132469"/>
            <a:chOff x="0" y="0"/>
            <a:chExt cx="24384000" cy="6843292"/>
          </a:xfrm>
        </p:grpSpPr>
        <p:sp>
          <p:nvSpPr>
            <p:cNvPr name="Freeform 3" id="3"/>
            <p:cNvSpPr/>
            <p:nvPr/>
          </p:nvSpPr>
          <p:spPr>
            <a:xfrm flipH="false" flipV="false" rot="0">
              <a:off x="0" y="0"/>
              <a:ext cx="24384006" cy="6843313"/>
            </a:xfrm>
            <a:custGeom>
              <a:avLst/>
              <a:gdLst/>
              <a:ahLst/>
              <a:cxnLst/>
              <a:rect r="r" b="b" t="t" l="l"/>
              <a:pathLst>
                <a:path h="6843313" w="24384006">
                  <a:moveTo>
                    <a:pt x="0" y="0"/>
                  </a:moveTo>
                  <a:lnTo>
                    <a:pt x="24384006" y="0"/>
                  </a:lnTo>
                  <a:lnTo>
                    <a:pt x="24384006" y="6843313"/>
                  </a:lnTo>
                  <a:lnTo>
                    <a:pt x="0" y="6843313"/>
                  </a:lnTo>
                  <a:lnTo>
                    <a:pt x="0" y="0"/>
                  </a:lnTo>
                  <a:close/>
                </a:path>
              </a:pathLst>
            </a:custGeom>
            <a:solidFill>
              <a:srgbClr val="4F97AF"/>
            </a:solidFill>
          </p:spPr>
        </p:sp>
      </p:grpSp>
      <p:grpSp>
        <p:nvGrpSpPr>
          <p:cNvPr name="Group 4" id="4"/>
          <p:cNvGrpSpPr/>
          <p:nvPr/>
        </p:nvGrpSpPr>
        <p:grpSpPr>
          <a:xfrm rot="-2699999">
            <a:off x="9860567" y="-2818322"/>
            <a:ext cx="4565743" cy="7536262"/>
            <a:chOff x="0" y="0"/>
            <a:chExt cx="4163738" cy="6872708"/>
          </a:xfrm>
        </p:grpSpPr>
        <p:sp>
          <p:nvSpPr>
            <p:cNvPr name="Freeform 5" id="5"/>
            <p:cNvSpPr/>
            <p:nvPr/>
          </p:nvSpPr>
          <p:spPr>
            <a:xfrm flipH="false" flipV="false" rot="0">
              <a:off x="0" y="0"/>
              <a:ext cx="4163695" cy="6872732"/>
            </a:xfrm>
            <a:custGeom>
              <a:avLst/>
              <a:gdLst/>
              <a:ahLst/>
              <a:cxnLst/>
              <a:rect r="r" b="b" t="t" l="l"/>
              <a:pathLst>
                <a:path h="6872732" w="4163695">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4F97AF"/>
            </a:solidFill>
          </p:spPr>
        </p:sp>
      </p:grpSp>
      <p:grpSp>
        <p:nvGrpSpPr>
          <p:cNvPr name="Group 6" id="6"/>
          <p:cNvGrpSpPr/>
          <p:nvPr/>
        </p:nvGrpSpPr>
        <p:grpSpPr>
          <a:xfrm rot="-2699999">
            <a:off x="12094709" y="5591409"/>
            <a:ext cx="4580404" cy="7504006"/>
            <a:chOff x="0" y="0"/>
            <a:chExt cx="4177108" cy="6843292"/>
          </a:xfrm>
        </p:grpSpPr>
        <p:sp>
          <p:nvSpPr>
            <p:cNvPr name="Freeform 7" id="7"/>
            <p:cNvSpPr/>
            <p:nvPr/>
          </p:nvSpPr>
          <p:spPr>
            <a:xfrm flipH="false" flipV="false" rot="0">
              <a:off x="0" y="0"/>
              <a:ext cx="4177157" cy="6843268"/>
            </a:xfrm>
            <a:custGeom>
              <a:avLst/>
              <a:gdLst/>
              <a:ahLst/>
              <a:cxnLst/>
              <a:rect r="r" b="b" t="t" l="l"/>
              <a:pathLst>
                <a:path h="6843268" w="4177157">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sp>
      </p:grpSp>
      <p:grpSp>
        <p:nvGrpSpPr>
          <p:cNvPr name="Group 8" id="8"/>
          <p:cNvGrpSpPr/>
          <p:nvPr/>
        </p:nvGrpSpPr>
        <p:grpSpPr>
          <a:xfrm rot="0">
            <a:off x="9746131" y="1635611"/>
            <a:ext cx="7019788" cy="7015778"/>
            <a:chOff x="0" y="0"/>
            <a:chExt cx="9359718" cy="9354370"/>
          </a:xfrm>
        </p:grpSpPr>
        <p:sp>
          <p:nvSpPr>
            <p:cNvPr name="Freeform 9" id="9"/>
            <p:cNvSpPr/>
            <p:nvPr/>
          </p:nvSpPr>
          <p:spPr>
            <a:xfrm flipH="false" flipV="false" rot="0">
              <a:off x="0" y="0"/>
              <a:ext cx="9359773" cy="9354312"/>
            </a:xfrm>
            <a:custGeom>
              <a:avLst/>
              <a:gdLst/>
              <a:ahLst/>
              <a:cxnLst/>
              <a:rect r="r" b="b" t="t" l="l"/>
              <a:pathLst>
                <a:path h="9354312" w="9359773">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sp>
      </p:grpSp>
      <p:grpSp>
        <p:nvGrpSpPr>
          <p:cNvPr name="Group 10" id="10"/>
          <p:cNvGrpSpPr/>
          <p:nvPr/>
        </p:nvGrpSpPr>
        <p:grpSpPr>
          <a:xfrm rot="0">
            <a:off x="9987429" y="1873554"/>
            <a:ext cx="6537191" cy="6539891"/>
            <a:chOff x="0" y="0"/>
            <a:chExt cx="6476924" cy="6479600"/>
          </a:xfrm>
        </p:grpSpPr>
        <p:sp>
          <p:nvSpPr>
            <p:cNvPr name="Freeform 11" id="11"/>
            <p:cNvSpPr/>
            <p:nvPr/>
          </p:nvSpPr>
          <p:spPr>
            <a:xfrm flipH="false" flipV="false" rot="0">
              <a:off x="0" y="0"/>
              <a:ext cx="6477000" cy="6479540"/>
            </a:xfrm>
            <a:custGeom>
              <a:avLst/>
              <a:gdLst/>
              <a:ahLst/>
              <a:cxnLst/>
              <a:rect r="r" b="b" t="t" l="l"/>
              <a:pathLst>
                <a:path h="6479540" w="647700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3"/>
              <a:stretch>
                <a:fillRect l="-55485" t="0" r="-55485" b="0"/>
              </a:stretch>
            </a:blipFill>
          </p:spPr>
        </p:sp>
      </p:grpSp>
      <p:sp>
        <p:nvSpPr>
          <p:cNvPr name="Freeform 12" id="12"/>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4"/>
            <a:stretch>
              <a:fillRect l="0" t="0" r="0" b="0"/>
            </a:stretch>
          </a:blipFill>
        </p:spPr>
      </p:sp>
      <p:sp>
        <p:nvSpPr>
          <p:cNvPr name="TextBox 13" id="13"/>
          <p:cNvSpPr txBox="true"/>
          <p:nvPr/>
        </p:nvSpPr>
        <p:spPr>
          <a:xfrm rot="0">
            <a:off x="907957" y="4080328"/>
            <a:ext cx="8236043" cy="990600"/>
          </a:xfrm>
          <a:prstGeom prst="rect">
            <a:avLst/>
          </a:prstGeom>
        </p:spPr>
        <p:txBody>
          <a:bodyPr anchor="t" rtlCol="false" tIns="0" lIns="0" bIns="0" rIns="0">
            <a:spAutoFit/>
          </a:bodyPr>
          <a:lstStyle/>
          <a:p>
            <a:pPr algn="l">
              <a:lnSpc>
                <a:spcPts val="6959"/>
              </a:lnSpc>
            </a:pPr>
            <a:r>
              <a:rPr lang="en-US" sz="5799">
                <a:solidFill>
                  <a:srgbClr val="1E3D58"/>
                </a:solidFill>
                <a:latin typeface="Futura"/>
                <a:ea typeface="Futura"/>
                <a:cs typeface="Futura"/>
                <a:sym typeface="Futura"/>
              </a:rPr>
              <a:t>MARKET</a:t>
            </a:r>
          </a:p>
        </p:txBody>
      </p:sp>
      <p:sp>
        <p:nvSpPr>
          <p:cNvPr name="TextBox 14" id="14"/>
          <p:cNvSpPr txBox="true"/>
          <p:nvPr/>
        </p:nvSpPr>
        <p:spPr>
          <a:xfrm rot="0">
            <a:off x="617434" y="5159834"/>
            <a:ext cx="6567216" cy="1424946"/>
          </a:xfrm>
          <a:prstGeom prst="rect">
            <a:avLst/>
          </a:prstGeom>
        </p:spPr>
        <p:txBody>
          <a:bodyPr anchor="t" rtlCol="false" tIns="0" lIns="0" bIns="0" rIns="0">
            <a:spAutoFit/>
          </a:bodyPr>
          <a:lstStyle/>
          <a:p>
            <a:pPr algn="ctr">
              <a:lnSpc>
                <a:spcPts val="11759"/>
              </a:lnSpc>
              <a:spcBef>
                <a:spcPct val="0"/>
              </a:spcBef>
            </a:pPr>
            <a:r>
              <a:rPr lang="en-US" sz="8399">
                <a:solidFill>
                  <a:srgbClr val="E9F4F9"/>
                </a:solidFill>
                <a:latin typeface="Poppins Light Bold"/>
                <a:ea typeface="Poppins Light Bold"/>
                <a:cs typeface="Poppins Light Bold"/>
                <a:sym typeface="Poppins Light Bold"/>
              </a:rPr>
              <a:t>Opp</a:t>
            </a:r>
            <a:r>
              <a:rPr lang="en-US" sz="8399">
                <a:solidFill>
                  <a:srgbClr val="E9F4F9"/>
                </a:solidFill>
                <a:latin typeface="Poppins Light Bold"/>
                <a:ea typeface="Poppins Light Bold"/>
                <a:cs typeface="Poppins Light Bold"/>
                <a:sym typeface="Poppins Light Bold"/>
              </a:rPr>
              <a:t>ortunity</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4F97AF"/>
        </a:solidFill>
      </p:bgPr>
    </p:bg>
    <p:spTree>
      <p:nvGrpSpPr>
        <p:cNvPr id="1" name=""/>
        <p:cNvGrpSpPr/>
        <p:nvPr/>
      </p:nvGrpSpPr>
      <p:grpSpPr>
        <a:xfrm>
          <a:off x="0" y="0"/>
          <a:ext cx="0" cy="0"/>
          <a:chOff x="0" y="0"/>
          <a:chExt cx="0" cy="0"/>
        </a:xfrm>
      </p:grpSpPr>
      <p:grpSp>
        <p:nvGrpSpPr>
          <p:cNvPr name="Group 2" id="2"/>
          <p:cNvGrpSpPr/>
          <p:nvPr/>
        </p:nvGrpSpPr>
        <p:grpSpPr>
          <a:xfrm rot="0">
            <a:off x="7696902" y="2675793"/>
            <a:ext cx="9548109" cy="1435191"/>
            <a:chOff x="0" y="0"/>
            <a:chExt cx="12730812" cy="1913587"/>
          </a:xfrm>
        </p:grpSpPr>
        <p:sp>
          <p:nvSpPr>
            <p:cNvPr name="Freeform 3" id="3"/>
            <p:cNvSpPr/>
            <p:nvPr/>
          </p:nvSpPr>
          <p:spPr>
            <a:xfrm flipH="false" flipV="false" rot="0">
              <a:off x="0" y="0"/>
              <a:ext cx="12730734" cy="1913552"/>
            </a:xfrm>
            <a:custGeom>
              <a:avLst/>
              <a:gdLst/>
              <a:ahLst/>
              <a:cxnLst/>
              <a:rect r="r" b="b" t="t" l="l"/>
              <a:pathLst>
                <a:path h="1913552" w="12730734">
                  <a:moveTo>
                    <a:pt x="0" y="956776"/>
                  </a:moveTo>
                  <a:cubicBezTo>
                    <a:pt x="0" y="428391"/>
                    <a:pt x="553339" y="0"/>
                    <a:pt x="1235837" y="0"/>
                  </a:cubicBezTo>
                  <a:lnTo>
                    <a:pt x="11494897" y="0"/>
                  </a:lnTo>
                  <a:cubicBezTo>
                    <a:pt x="12177395" y="0"/>
                    <a:pt x="12730734" y="428391"/>
                    <a:pt x="12730734" y="956776"/>
                  </a:cubicBezTo>
                  <a:cubicBezTo>
                    <a:pt x="12730734" y="1485161"/>
                    <a:pt x="12177395" y="1913552"/>
                    <a:pt x="11494897" y="1913552"/>
                  </a:cubicBezTo>
                  <a:lnTo>
                    <a:pt x="1235837" y="1913552"/>
                  </a:lnTo>
                  <a:cubicBezTo>
                    <a:pt x="553339" y="1913552"/>
                    <a:pt x="0" y="1485259"/>
                    <a:pt x="0" y="956776"/>
                  </a:cubicBezTo>
                  <a:close/>
                </a:path>
              </a:pathLst>
            </a:custGeom>
            <a:solidFill>
              <a:srgbClr val="B1D4E0"/>
            </a:solidFill>
          </p:spPr>
        </p:sp>
      </p:grpSp>
      <p:sp>
        <p:nvSpPr>
          <p:cNvPr name="AutoShape 4" id="4"/>
          <p:cNvSpPr/>
          <p:nvPr/>
        </p:nvSpPr>
        <p:spPr>
          <a:xfrm flipV="true">
            <a:off x="5603325" y="3602688"/>
            <a:ext cx="1505902" cy="0"/>
          </a:xfrm>
          <a:prstGeom prst="line">
            <a:avLst/>
          </a:prstGeom>
          <a:ln cap="flat" w="38100">
            <a:solidFill>
              <a:srgbClr val="B1D4E0"/>
            </a:solidFill>
            <a:prstDash val="solid"/>
            <a:headEnd type="none" len="sm" w="sm"/>
            <a:tailEnd type="arrow" len="sm" w="med"/>
          </a:ln>
        </p:spPr>
      </p:sp>
      <p:sp>
        <p:nvSpPr>
          <p:cNvPr name="AutoShape 5" id="5"/>
          <p:cNvSpPr/>
          <p:nvPr/>
        </p:nvSpPr>
        <p:spPr>
          <a:xfrm flipV="true">
            <a:off x="5603325" y="8548446"/>
            <a:ext cx="1505902" cy="0"/>
          </a:xfrm>
          <a:prstGeom prst="line">
            <a:avLst/>
          </a:prstGeom>
          <a:ln cap="flat" w="38100">
            <a:solidFill>
              <a:srgbClr val="B1D4E0"/>
            </a:solidFill>
            <a:prstDash val="solid"/>
            <a:headEnd type="none" len="sm" w="sm"/>
            <a:tailEnd type="arrow" len="sm" w="med"/>
          </a:ln>
        </p:spPr>
      </p:sp>
      <p:sp>
        <p:nvSpPr>
          <p:cNvPr name="AutoShape 6" id="6"/>
          <p:cNvSpPr/>
          <p:nvPr/>
        </p:nvSpPr>
        <p:spPr>
          <a:xfrm>
            <a:off x="-362600" y="5143500"/>
            <a:ext cx="7447680" cy="27159"/>
          </a:xfrm>
          <a:prstGeom prst="line">
            <a:avLst/>
          </a:prstGeom>
          <a:ln cap="flat" w="38100">
            <a:solidFill>
              <a:srgbClr val="B1D4E0"/>
            </a:solidFill>
            <a:prstDash val="solid"/>
            <a:headEnd type="none" len="sm" w="sm"/>
            <a:tailEnd type="arrow" len="sm" w="med"/>
          </a:ln>
        </p:spPr>
      </p:sp>
      <p:sp>
        <p:nvSpPr>
          <p:cNvPr name="AutoShape 7" id="7"/>
          <p:cNvSpPr/>
          <p:nvPr/>
        </p:nvSpPr>
        <p:spPr>
          <a:xfrm flipV="true">
            <a:off x="-362600" y="6523242"/>
            <a:ext cx="7471827" cy="20505"/>
          </a:xfrm>
          <a:prstGeom prst="line">
            <a:avLst/>
          </a:prstGeom>
          <a:ln cap="flat" w="38100">
            <a:solidFill>
              <a:srgbClr val="B1D4E0"/>
            </a:solidFill>
            <a:prstDash val="solid"/>
            <a:headEnd type="none" len="sm" w="sm"/>
            <a:tailEnd type="arrow" len="sm" w="med"/>
          </a:ln>
        </p:spPr>
      </p:sp>
      <p:sp>
        <p:nvSpPr>
          <p:cNvPr name="AutoShape 8" id="8"/>
          <p:cNvSpPr/>
          <p:nvPr/>
        </p:nvSpPr>
        <p:spPr>
          <a:xfrm flipV="true">
            <a:off x="5622375" y="3602688"/>
            <a:ext cx="0" cy="4964808"/>
          </a:xfrm>
          <a:prstGeom prst="line">
            <a:avLst/>
          </a:prstGeom>
          <a:ln cap="flat" w="38100">
            <a:solidFill>
              <a:srgbClr val="B1D4E0"/>
            </a:solidFill>
            <a:prstDash val="solid"/>
            <a:headEnd type="none" len="sm" w="sm"/>
            <a:tailEnd type="none" len="sm" w="sm"/>
          </a:ln>
        </p:spPr>
      </p:sp>
      <p:grpSp>
        <p:nvGrpSpPr>
          <p:cNvPr name="Group 9" id="9"/>
          <p:cNvGrpSpPr/>
          <p:nvPr/>
        </p:nvGrpSpPr>
        <p:grpSpPr>
          <a:xfrm rot="0">
            <a:off x="7694680" y="4293291"/>
            <a:ext cx="9548109" cy="1435191"/>
            <a:chOff x="0" y="0"/>
            <a:chExt cx="12730812" cy="1913587"/>
          </a:xfrm>
        </p:grpSpPr>
        <p:sp>
          <p:nvSpPr>
            <p:cNvPr name="Freeform 10" id="10"/>
            <p:cNvSpPr/>
            <p:nvPr/>
          </p:nvSpPr>
          <p:spPr>
            <a:xfrm flipH="false" flipV="false" rot="0">
              <a:off x="0" y="0"/>
              <a:ext cx="12730734" cy="1913552"/>
            </a:xfrm>
            <a:custGeom>
              <a:avLst/>
              <a:gdLst/>
              <a:ahLst/>
              <a:cxnLst/>
              <a:rect r="r" b="b" t="t" l="l"/>
              <a:pathLst>
                <a:path h="1913552" w="12730734">
                  <a:moveTo>
                    <a:pt x="0" y="956776"/>
                  </a:moveTo>
                  <a:cubicBezTo>
                    <a:pt x="0" y="428391"/>
                    <a:pt x="553339" y="0"/>
                    <a:pt x="1235837" y="0"/>
                  </a:cubicBezTo>
                  <a:lnTo>
                    <a:pt x="11494897" y="0"/>
                  </a:lnTo>
                  <a:cubicBezTo>
                    <a:pt x="12177395" y="0"/>
                    <a:pt x="12730734" y="428391"/>
                    <a:pt x="12730734" y="956776"/>
                  </a:cubicBezTo>
                  <a:cubicBezTo>
                    <a:pt x="12730734" y="1485161"/>
                    <a:pt x="12177395" y="1913552"/>
                    <a:pt x="11494897" y="1913552"/>
                  </a:cubicBezTo>
                  <a:lnTo>
                    <a:pt x="1235837" y="1913552"/>
                  </a:lnTo>
                  <a:cubicBezTo>
                    <a:pt x="553339" y="1913552"/>
                    <a:pt x="0" y="1485259"/>
                    <a:pt x="0" y="956776"/>
                  </a:cubicBezTo>
                  <a:close/>
                </a:path>
              </a:pathLst>
            </a:custGeom>
            <a:solidFill>
              <a:srgbClr val="B1D4E0"/>
            </a:solidFill>
          </p:spPr>
        </p:sp>
      </p:grpSp>
      <p:grpSp>
        <p:nvGrpSpPr>
          <p:cNvPr name="Group 11" id="11"/>
          <p:cNvGrpSpPr/>
          <p:nvPr/>
        </p:nvGrpSpPr>
        <p:grpSpPr>
          <a:xfrm rot="0">
            <a:off x="7747403" y="6009549"/>
            <a:ext cx="9548109" cy="1435191"/>
            <a:chOff x="0" y="0"/>
            <a:chExt cx="12730812" cy="1913587"/>
          </a:xfrm>
        </p:grpSpPr>
        <p:sp>
          <p:nvSpPr>
            <p:cNvPr name="Freeform 12" id="12"/>
            <p:cNvSpPr/>
            <p:nvPr/>
          </p:nvSpPr>
          <p:spPr>
            <a:xfrm flipH="false" flipV="false" rot="0">
              <a:off x="0" y="0"/>
              <a:ext cx="12730734" cy="1913552"/>
            </a:xfrm>
            <a:custGeom>
              <a:avLst/>
              <a:gdLst/>
              <a:ahLst/>
              <a:cxnLst/>
              <a:rect r="r" b="b" t="t" l="l"/>
              <a:pathLst>
                <a:path h="1913552" w="12730734">
                  <a:moveTo>
                    <a:pt x="0" y="956776"/>
                  </a:moveTo>
                  <a:cubicBezTo>
                    <a:pt x="0" y="428391"/>
                    <a:pt x="553339" y="0"/>
                    <a:pt x="1235837" y="0"/>
                  </a:cubicBezTo>
                  <a:lnTo>
                    <a:pt x="11494897" y="0"/>
                  </a:lnTo>
                  <a:cubicBezTo>
                    <a:pt x="12177395" y="0"/>
                    <a:pt x="12730734" y="428391"/>
                    <a:pt x="12730734" y="956776"/>
                  </a:cubicBezTo>
                  <a:cubicBezTo>
                    <a:pt x="12730734" y="1485161"/>
                    <a:pt x="12177395" y="1913552"/>
                    <a:pt x="11494897" y="1913552"/>
                  </a:cubicBezTo>
                  <a:lnTo>
                    <a:pt x="1235837" y="1913552"/>
                  </a:lnTo>
                  <a:cubicBezTo>
                    <a:pt x="553339" y="1913552"/>
                    <a:pt x="0" y="1485259"/>
                    <a:pt x="0" y="956776"/>
                  </a:cubicBezTo>
                  <a:close/>
                </a:path>
              </a:pathLst>
            </a:custGeom>
            <a:solidFill>
              <a:srgbClr val="B1D4E0"/>
            </a:solidFill>
          </p:spPr>
        </p:sp>
      </p:grpSp>
      <p:grpSp>
        <p:nvGrpSpPr>
          <p:cNvPr name="Group 13" id="13"/>
          <p:cNvGrpSpPr/>
          <p:nvPr/>
        </p:nvGrpSpPr>
        <p:grpSpPr>
          <a:xfrm rot="0">
            <a:off x="7897504" y="7730489"/>
            <a:ext cx="9548109" cy="1435191"/>
            <a:chOff x="0" y="0"/>
            <a:chExt cx="12730812" cy="1913587"/>
          </a:xfrm>
        </p:grpSpPr>
        <p:sp>
          <p:nvSpPr>
            <p:cNvPr name="Freeform 14" id="14"/>
            <p:cNvSpPr/>
            <p:nvPr/>
          </p:nvSpPr>
          <p:spPr>
            <a:xfrm flipH="false" flipV="false" rot="0">
              <a:off x="0" y="0"/>
              <a:ext cx="12730734" cy="1913552"/>
            </a:xfrm>
            <a:custGeom>
              <a:avLst/>
              <a:gdLst/>
              <a:ahLst/>
              <a:cxnLst/>
              <a:rect r="r" b="b" t="t" l="l"/>
              <a:pathLst>
                <a:path h="1913552" w="12730734">
                  <a:moveTo>
                    <a:pt x="0" y="956776"/>
                  </a:moveTo>
                  <a:cubicBezTo>
                    <a:pt x="0" y="428391"/>
                    <a:pt x="553339" y="0"/>
                    <a:pt x="1235837" y="0"/>
                  </a:cubicBezTo>
                  <a:lnTo>
                    <a:pt x="11494897" y="0"/>
                  </a:lnTo>
                  <a:cubicBezTo>
                    <a:pt x="12177395" y="0"/>
                    <a:pt x="12730734" y="428391"/>
                    <a:pt x="12730734" y="956776"/>
                  </a:cubicBezTo>
                  <a:cubicBezTo>
                    <a:pt x="12730734" y="1485161"/>
                    <a:pt x="12177395" y="1913552"/>
                    <a:pt x="11494897" y="1913552"/>
                  </a:cubicBezTo>
                  <a:lnTo>
                    <a:pt x="1235837" y="1913552"/>
                  </a:lnTo>
                  <a:cubicBezTo>
                    <a:pt x="553339" y="1913552"/>
                    <a:pt x="0" y="1485259"/>
                    <a:pt x="0" y="956776"/>
                  </a:cubicBezTo>
                  <a:close/>
                </a:path>
              </a:pathLst>
            </a:custGeom>
            <a:solidFill>
              <a:srgbClr val="B1D4E0"/>
            </a:solidFill>
          </p:spPr>
        </p:sp>
      </p:grpSp>
      <p:sp>
        <p:nvSpPr>
          <p:cNvPr name="Freeform 15" id="15"/>
          <p:cNvSpPr/>
          <p:nvPr/>
        </p:nvSpPr>
        <p:spPr>
          <a:xfrm flipH="false" flipV="false" rot="0">
            <a:off x="-3255373" y="-887467"/>
            <a:ext cx="8155482" cy="11258187"/>
          </a:xfrm>
          <a:custGeom>
            <a:avLst/>
            <a:gdLst/>
            <a:ahLst/>
            <a:cxnLst/>
            <a:rect r="r" b="b" t="t" l="l"/>
            <a:pathLst>
              <a:path h="11258187" w="8155482">
                <a:moveTo>
                  <a:pt x="0" y="0"/>
                </a:moveTo>
                <a:lnTo>
                  <a:pt x="8155482" y="0"/>
                </a:lnTo>
                <a:lnTo>
                  <a:pt x="8155482" y="11258187"/>
                </a:lnTo>
                <a:lnTo>
                  <a:pt x="0" y="11258187"/>
                </a:lnTo>
                <a:lnTo>
                  <a:pt x="0" y="0"/>
                </a:lnTo>
                <a:close/>
              </a:path>
            </a:pathLst>
          </a:custGeom>
          <a:blipFill>
            <a:blip r:embed="rId3"/>
            <a:stretch>
              <a:fillRect l="-58316" t="0" r="-58316" b="0"/>
            </a:stretch>
          </a:blipFill>
        </p:spPr>
      </p:sp>
      <p:sp>
        <p:nvSpPr>
          <p:cNvPr name="Freeform 16" id="16"/>
          <p:cNvSpPr/>
          <p:nvPr/>
        </p:nvSpPr>
        <p:spPr>
          <a:xfrm flipH="false" flipV="false" rot="0">
            <a:off x="15305012" y="-62944"/>
            <a:ext cx="3057282" cy="1021167"/>
          </a:xfrm>
          <a:custGeom>
            <a:avLst/>
            <a:gdLst/>
            <a:ahLst/>
            <a:cxnLst/>
            <a:rect r="r" b="b" t="t" l="l"/>
            <a:pathLst>
              <a:path h="1021167" w="3057282">
                <a:moveTo>
                  <a:pt x="0" y="0"/>
                </a:moveTo>
                <a:lnTo>
                  <a:pt x="3057281" y="0"/>
                </a:lnTo>
                <a:lnTo>
                  <a:pt x="3057281" y="1021167"/>
                </a:lnTo>
                <a:lnTo>
                  <a:pt x="0" y="1021167"/>
                </a:lnTo>
                <a:lnTo>
                  <a:pt x="0" y="0"/>
                </a:lnTo>
                <a:close/>
              </a:path>
            </a:pathLst>
          </a:custGeom>
          <a:blipFill>
            <a:blip r:embed="rId4"/>
            <a:stretch>
              <a:fillRect l="0" t="-44080" r="0" b="-13100"/>
            </a:stretch>
          </a:blipFill>
        </p:spPr>
      </p:sp>
      <p:sp>
        <p:nvSpPr>
          <p:cNvPr name="Freeform 17" id="17"/>
          <p:cNvSpPr/>
          <p:nvPr/>
        </p:nvSpPr>
        <p:spPr>
          <a:xfrm flipH="false" flipV="false" rot="0">
            <a:off x="-2854398" y="2511857"/>
            <a:ext cx="7747147" cy="5317605"/>
          </a:xfrm>
          <a:custGeom>
            <a:avLst/>
            <a:gdLst/>
            <a:ahLst/>
            <a:cxnLst/>
            <a:rect r="r" b="b" t="t" l="l"/>
            <a:pathLst>
              <a:path h="5317605" w="7747147">
                <a:moveTo>
                  <a:pt x="0" y="0"/>
                </a:moveTo>
                <a:lnTo>
                  <a:pt x="7747146" y="0"/>
                </a:lnTo>
                <a:lnTo>
                  <a:pt x="7747146" y="5317604"/>
                </a:lnTo>
                <a:lnTo>
                  <a:pt x="0" y="5317604"/>
                </a:lnTo>
                <a:lnTo>
                  <a:pt x="0" y="0"/>
                </a:lnTo>
                <a:close/>
              </a:path>
            </a:pathLst>
          </a:custGeom>
          <a:blipFill>
            <a:blip r:embed="rId5"/>
            <a:stretch>
              <a:fillRect l="0" t="0" r="-36066" b="0"/>
            </a:stretch>
          </a:blipFill>
        </p:spPr>
      </p:sp>
      <p:sp>
        <p:nvSpPr>
          <p:cNvPr name="TextBox 18" id="18"/>
          <p:cNvSpPr txBox="true"/>
          <p:nvPr/>
        </p:nvSpPr>
        <p:spPr>
          <a:xfrm rot="0">
            <a:off x="8002883" y="3071193"/>
            <a:ext cx="8936148" cy="561976"/>
          </a:xfrm>
          <a:prstGeom prst="rect">
            <a:avLst/>
          </a:prstGeom>
        </p:spPr>
        <p:txBody>
          <a:bodyPr anchor="t" rtlCol="false" tIns="0" lIns="0" bIns="0" rIns="0">
            <a:spAutoFit/>
          </a:bodyPr>
          <a:lstStyle/>
          <a:p>
            <a:pPr algn="ctr">
              <a:lnSpc>
                <a:spcPts val="4499"/>
              </a:lnSpc>
            </a:pPr>
            <a:r>
              <a:rPr lang="en-US" sz="2499" b="true">
                <a:solidFill>
                  <a:srgbClr val="0E2F5F"/>
                </a:solidFill>
                <a:latin typeface="Futura Bold"/>
                <a:ea typeface="Futura Bold"/>
                <a:cs typeface="Futura Bold"/>
                <a:sym typeface="Futura Bold"/>
              </a:rPr>
              <a:t>R</a:t>
            </a:r>
            <a:r>
              <a:rPr lang="en-US" sz="2499" b="true">
                <a:solidFill>
                  <a:srgbClr val="0E2F5F"/>
                </a:solidFill>
                <a:latin typeface="Futura Bold"/>
                <a:ea typeface="Futura Bold"/>
                <a:cs typeface="Futura Bold"/>
                <a:sym typeface="Futura Bold"/>
              </a:rPr>
              <a:t>esidential like homeowners</a:t>
            </a:r>
          </a:p>
        </p:txBody>
      </p:sp>
      <p:sp>
        <p:nvSpPr>
          <p:cNvPr name="TextBox 19" id="19"/>
          <p:cNvSpPr txBox="true"/>
          <p:nvPr/>
        </p:nvSpPr>
        <p:spPr>
          <a:xfrm rot="0">
            <a:off x="7830869" y="4684028"/>
            <a:ext cx="8936148" cy="561976"/>
          </a:xfrm>
          <a:prstGeom prst="rect">
            <a:avLst/>
          </a:prstGeom>
        </p:spPr>
        <p:txBody>
          <a:bodyPr anchor="t" rtlCol="false" tIns="0" lIns="0" bIns="0" rIns="0">
            <a:spAutoFit/>
          </a:bodyPr>
          <a:lstStyle/>
          <a:p>
            <a:pPr algn="ctr">
              <a:lnSpc>
                <a:spcPts val="4499"/>
              </a:lnSpc>
            </a:pPr>
            <a:r>
              <a:rPr lang="en-US" sz="2499" b="true">
                <a:solidFill>
                  <a:srgbClr val="0E2F5F"/>
                </a:solidFill>
                <a:latin typeface="Futura Bold"/>
                <a:ea typeface="Futura Bold"/>
                <a:cs typeface="Futura Bold"/>
                <a:sym typeface="Futura Bold"/>
              </a:rPr>
              <a:t>Ag</a:t>
            </a:r>
            <a:r>
              <a:rPr lang="en-US" sz="2499" b="true">
                <a:solidFill>
                  <a:srgbClr val="0E2F5F"/>
                </a:solidFill>
                <a:latin typeface="Futura Bold"/>
                <a:ea typeface="Futura Bold"/>
                <a:cs typeface="Futura Bold"/>
                <a:sym typeface="Futura Bold"/>
              </a:rPr>
              <a:t>ricultural Sector like farmers</a:t>
            </a:r>
          </a:p>
        </p:txBody>
      </p:sp>
      <p:sp>
        <p:nvSpPr>
          <p:cNvPr name="TextBox 20" id="20"/>
          <p:cNvSpPr txBox="true"/>
          <p:nvPr/>
        </p:nvSpPr>
        <p:spPr>
          <a:xfrm rot="0">
            <a:off x="7897504" y="6353247"/>
            <a:ext cx="8936148" cy="561976"/>
          </a:xfrm>
          <a:prstGeom prst="rect">
            <a:avLst/>
          </a:prstGeom>
        </p:spPr>
        <p:txBody>
          <a:bodyPr anchor="t" rtlCol="false" tIns="0" lIns="0" bIns="0" rIns="0">
            <a:spAutoFit/>
          </a:bodyPr>
          <a:lstStyle/>
          <a:p>
            <a:pPr algn="ctr">
              <a:lnSpc>
                <a:spcPts val="4499"/>
              </a:lnSpc>
            </a:pPr>
            <a:r>
              <a:rPr lang="en-US" sz="2499" b="true">
                <a:solidFill>
                  <a:srgbClr val="051D40"/>
                </a:solidFill>
                <a:latin typeface="Futura Bold"/>
                <a:ea typeface="Futura Bold"/>
                <a:cs typeface="Futura Bold"/>
                <a:sym typeface="Futura Bold"/>
              </a:rPr>
              <a:t>Municipal</a:t>
            </a:r>
            <a:r>
              <a:rPr lang="en-US" sz="2499" b="true">
                <a:solidFill>
                  <a:srgbClr val="051D40"/>
                </a:solidFill>
                <a:latin typeface="Futura Bold"/>
                <a:ea typeface="Futura Bold"/>
                <a:cs typeface="Futura Bold"/>
                <a:sym typeface="Futura Bold"/>
              </a:rPr>
              <a:t> &amp; Utility Providers</a:t>
            </a:r>
          </a:p>
        </p:txBody>
      </p:sp>
      <p:sp>
        <p:nvSpPr>
          <p:cNvPr name="TextBox 21" id="21"/>
          <p:cNvSpPr txBox="true"/>
          <p:nvPr/>
        </p:nvSpPr>
        <p:spPr>
          <a:xfrm rot="0">
            <a:off x="8222535" y="8073389"/>
            <a:ext cx="8936148" cy="561976"/>
          </a:xfrm>
          <a:prstGeom prst="rect">
            <a:avLst/>
          </a:prstGeom>
        </p:spPr>
        <p:txBody>
          <a:bodyPr anchor="t" rtlCol="false" tIns="0" lIns="0" bIns="0" rIns="0">
            <a:spAutoFit/>
          </a:bodyPr>
          <a:lstStyle/>
          <a:p>
            <a:pPr algn="ctr">
              <a:lnSpc>
                <a:spcPts val="4499"/>
              </a:lnSpc>
            </a:pPr>
            <a:r>
              <a:rPr lang="en-US" sz="2499" b="true">
                <a:solidFill>
                  <a:srgbClr val="0E2F5F"/>
                </a:solidFill>
                <a:latin typeface="Futura Bold"/>
                <a:ea typeface="Futura Bold"/>
                <a:cs typeface="Futura Bold"/>
                <a:sym typeface="Futura Bold"/>
              </a:rPr>
              <a:t>I</a:t>
            </a:r>
            <a:r>
              <a:rPr lang="en-US" sz="2499" b="true">
                <a:solidFill>
                  <a:srgbClr val="0E2F5F"/>
                </a:solidFill>
                <a:latin typeface="Futura Bold"/>
                <a:ea typeface="Futura Bold"/>
                <a:cs typeface="Futura Bold"/>
                <a:sym typeface="Futura Bold"/>
              </a:rPr>
              <a:t>ndustrial Users</a:t>
            </a:r>
          </a:p>
        </p:txBody>
      </p:sp>
      <p:sp>
        <p:nvSpPr>
          <p:cNvPr name="TextBox 22" id="22"/>
          <p:cNvSpPr txBox="true"/>
          <p:nvPr/>
        </p:nvSpPr>
        <p:spPr>
          <a:xfrm rot="0">
            <a:off x="5513507" y="1471666"/>
            <a:ext cx="5554100" cy="778512"/>
          </a:xfrm>
          <a:prstGeom prst="rect">
            <a:avLst/>
          </a:prstGeom>
        </p:spPr>
        <p:txBody>
          <a:bodyPr anchor="t" rtlCol="false" tIns="0" lIns="0" bIns="0" rIns="0">
            <a:spAutoFit/>
          </a:bodyPr>
          <a:lstStyle/>
          <a:p>
            <a:pPr algn="ctr">
              <a:lnSpc>
                <a:spcPts val="6439"/>
              </a:lnSpc>
              <a:spcBef>
                <a:spcPct val="0"/>
              </a:spcBef>
            </a:pPr>
            <a:r>
              <a:rPr lang="en-US" sz="4599">
                <a:solidFill>
                  <a:srgbClr val="E1EDFC"/>
                </a:solidFill>
                <a:latin typeface="Poppins Light"/>
                <a:ea typeface="Poppins Light"/>
                <a:cs typeface="Poppins Light"/>
                <a:sym typeface="Poppins Light"/>
              </a:rPr>
              <a:t>Ta</a:t>
            </a:r>
            <a:r>
              <a:rPr lang="en-US" sz="4599">
                <a:solidFill>
                  <a:srgbClr val="E1EDFC"/>
                </a:solidFill>
                <a:latin typeface="Poppins Light"/>
                <a:ea typeface="Poppins Light"/>
                <a:cs typeface="Poppins Light"/>
                <a:sym typeface="Poppins Light"/>
              </a:rPr>
              <a:t>rget audience :</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14</a:t>
            </a:r>
          </a:p>
        </p:txBody>
      </p:sp>
      <p:sp>
        <p:nvSpPr>
          <p:cNvPr name="Freeform 24" id="24"/>
          <p:cNvSpPr/>
          <p:nvPr/>
        </p:nvSpPr>
        <p:spPr>
          <a:xfrm flipH="false" flipV="false" rot="0">
            <a:off x="-2824189" y="1490408"/>
            <a:ext cx="7747147" cy="1105169"/>
          </a:xfrm>
          <a:custGeom>
            <a:avLst/>
            <a:gdLst/>
            <a:ahLst/>
            <a:cxnLst/>
            <a:rect r="r" b="b" t="t" l="l"/>
            <a:pathLst>
              <a:path h="1105169" w="7747147">
                <a:moveTo>
                  <a:pt x="0" y="0"/>
                </a:moveTo>
                <a:lnTo>
                  <a:pt x="7747146" y="0"/>
                </a:lnTo>
                <a:lnTo>
                  <a:pt x="7747146" y="1105168"/>
                </a:lnTo>
                <a:lnTo>
                  <a:pt x="0" y="1105168"/>
                </a:lnTo>
                <a:lnTo>
                  <a:pt x="0" y="0"/>
                </a:lnTo>
                <a:close/>
              </a:path>
            </a:pathLst>
          </a:custGeom>
          <a:blipFill>
            <a:blip r:embed="rId5"/>
            <a:stretch>
              <a:fillRect l="0" t="0" r="-36066" b="-381157"/>
            </a:stretch>
          </a:blipFill>
        </p:spPr>
      </p:sp>
      <p:sp>
        <p:nvSpPr>
          <p:cNvPr name="Freeform 25" id="25"/>
          <p:cNvSpPr/>
          <p:nvPr/>
        </p:nvSpPr>
        <p:spPr>
          <a:xfrm flipH="false" flipV="false" rot="0">
            <a:off x="-2824189" y="385239"/>
            <a:ext cx="7747147" cy="1105169"/>
          </a:xfrm>
          <a:custGeom>
            <a:avLst/>
            <a:gdLst/>
            <a:ahLst/>
            <a:cxnLst/>
            <a:rect r="r" b="b" t="t" l="l"/>
            <a:pathLst>
              <a:path h="1105169" w="7747147">
                <a:moveTo>
                  <a:pt x="0" y="0"/>
                </a:moveTo>
                <a:lnTo>
                  <a:pt x="7747146" y="0"/>
                </a:lnTo>
                <a:lnTo>
                  <a:pt x="7747146" y="1105169"/>
                </a:lnTo>
                <a:lnTo>
                  <a:pt x="0" y="1105169"/>
                </a:lnTo>
                <a:lnTo>
                  <a:pt x="0" y="0"/>
                </a:lnTo>
                <a:close/>
              </a:path>
            </a:pathLst>
          </a:custGeom>
          <a:blipFill>
            <a:blip r:embed="rId5"/>
            <a:stretch>
              <a:fillRect l="0" t="0" r="-36066" b="-381157"/>
            </a:stretch>
          </a:blipFill>
        </p:spPr>
      </p:sp>
      <p:sp>
        <p:nvSpPr>
          <p:cNvPr name="Freeform 26" id="26"/>
          <p:cNvSpPr/>
          <p:nvPr/>
        </p:nvSpPr>
        <p:spPr>
          <a:xfrm flipH="false" flipV="false" rot="0">
            <a:off x="-2824189" y="-468864"/>
            <a:ext cx="7747147" cy="1105169"/>
          </a:xfrm>
          <a:custGeom>
            <a:avLst/>
            <a:gdLst/>
            <a:ahLst/>
            <a:cxnLst/>
            <a:rect r="r" b="b" t="t" l="l"/>
            <a:pathLst>
              <a:path h="1105169" w="7747147">
                <a:moveTo>
                  <a:pt x="0" y="0"/>
                </a:moveTo>
                <a:lnTo>
                  <a:pt x="7747146" y="0"/>
                </a:lnTo>
                <a:lnTo>
                  <a:pt x="7747146" y="1105168"/>
                </a:lnTo>
                <a:lnTo>
                  <a:pt x="0" y="1105168"/>
                </a:lnTo>
                <a:lnTo>
                  <a:pt x="0" y="0"/>
                </a:lnTo>
                <a:close/>
              </a:path>
            </a:pathLst>
          </a:custGeom>
          <a:blipFill>
            <a:blip r:embed="rId5"/>
            <a:stretch>
              <a:fillRect l="0" t="0" r="-36066" b="-381157"/>
            </a:stretch>
          </a:blipFill>
        </p:spPr>
      </p:sp>
      <p:sp>
        <p:nvSpPr>
          <p:cNvPr name="Freeform 27" id="27"/>
          <p:cNvSpPr/>
          <p:nvPr/>
        </p:nvSpPr>
        <p:spPr>
          <a:xfrm flipH="false" flipV="false" rot="0">
            <a:off x="-2941177" y="7641262"/>
            <a:ext cx="7753927" cy="10839584"/>
          </a:xfrm>
          <a:custGeom>
            <a:avLst/>
            <a:gdLst/>
            <a:ahLst/>
            <a:cxnLst/>
            <a:rect r="r" b="b" t="t" l="l"/>
            <a:pathLst>
              <a:path h="10839584" w="7753927">
                <a:moveTo>
                  <a:pt x="0" y="0"/>
                </a:moveTo>
                <a:lnTo>
                  <a:pt x="7753927" y="0"/>
                </a:lnTo>
                <a:lnTo>
                  <a:pt x="7753927" y="10839585"/>
                </a:lnTo>
                <a:lnTo>
                  <a:pt x="0" y="10839585"/>
                </a:lnTo>
                <a:lnTo>
                  <a:pt x="0" y="0"/>
                </a:lnTo>
                <a:close/>
              </a:path>
            </a:pathLst>
          </a:custGeom>
          <a:blipFill>
            <a:blip r:embed="rId3"/>
            <a:stretch>
              <a:fillRect l="-61336" t="-3861" r="-66515" b="0"/>
            </a:stretch>
          </a:blipFill>
        </p:spPr>
      </p:sp>
      <p:sp>
        <p:nvSpPr>
          <p:cNvPr name="Freeform 28" id="28"/>
          <p:cNvSpPr/>
          <p:nvPr/>
        </p:nvSpPr>
        <p:spPr>
          <a:xfrm flipH="false" flipV="false" rot="0">
            <a:off x="-2854398" y="9559925"/>
            <a:ext cx="7747147" cy="1105169"/>
          </a:xfrm>
          <a:custGeom>
            <a:avLst/>
            <a:gdLst/>
            <a:ahLst/>
            <a:cxnLst/>
            <a:rect r="r" b="b" t="t" l="l"/>
            <a:pathLst>
              <a:path h="1105169" w="7747147">
                <a:moveTo>
                  <a:pt x="0" y="0"/>
                </a:moveTo>
                <a:lnTo>
                  <a:pt x="7747146" y="0"/>
                </a:lnTo>
                <a:lnTo>
                  <a:pt x="7747146" y="1105169"/>
                </a:lnTo>
                <a:lnTo>
                  <a:pt x="0" y="1105169"/>
                </a:lnTo>
                <a:lnTo>
                  <a:pt x="0" y="0"/>
                </a:lnTo>
                <a:close/>
              </a:path>
            </a:pathLst>
          </a:custGeom>
          <a:blipFill>
            <a:blip r:embed="rId5"/>
            <a:stretch>
              <a:fillRect l="0" t="0" r="-36066" b="-381157"/>
            </a:stretch>
          </a:blipFill>
        </p:spPr>
      </p:sp>
      <p:sp>
        <p:nvSpPr>
          <p:cNvPr name="Freeform 29" id="29"/>
          <p:cNvSpPr/>
          <p:nvPr/>
        </p:nvSpPr>
        <p:spPr>
          <a:xfrm flipH="false" flipV="false" rot="0">
            <a:off x="-2824189" y="8495366"/>
            <a:ext cx="7747147" cy="1105169"/>
          </a:xfrm>
          <a:custGeom>
            <a:avLst/>
            <a:gdLst/>
            <a:ahLst/>
            <a:cxnLst/>
            <a:rect r="r" b="b" t="t" l="l"/>
            <a:pathLst>
              <a:path h="1105169" w="7747147">
                <a:moveTo>
                  <a:pt x="0" y="0"/>
                </a:moveTo>
                <a:lnTo>
                  <a:pt x="7747146" y="0"/>
                </a:lnTo>
                <a:lnTo>
                  <a:pt x="7747146" y="1105169"/>
                </a:lnTo>
                <a:lnTo>
                  <a:pt x="0" y="1105169"/>
                </a:lnTo>
                <a:lnTo>
                  <a:pt x="0" y="0"/>
                </a:lnTo>
                <a:close/>
              </a:path>
            </a:pathLst>
          </a:custGeom>
          <a:blipFill>
            <a:blip r:embed="rId5"/>
            <a:stretch>
              <a:fillRect l="0" t="0" r="-36066" b="-381157"/>
            </a:stretch>
          </a:blipFill>
        </p:spPr>
      </p:sp>
      <p:sp>
        <p:nvSpPr>
          <p:cNvPr name="Freeform 30" id="30"/>
          <p:cNvSpPr/>
          <p:nvPr/>
        </p:nvSpPr>
        <p:spPr>
          <a:xfrm flipH="false" flipV="false" rot="0">
            <a:off x="-2854398" y="7641262"/>
            <a:ext cx="7747147" cy="1105169"/>
          </a:xfrm>
          <a:custGeom>
            <a:avLst/>
            <a:gdLst/>
            <a:ahLst/>
            <a:cxnLst/>
            <a:rect r="r" b="b" t="t" l="l"/>
            <a:pathLst>
              <a:path h="1105169" w="7747147">
                <a:moveTo>
                  <a:pt x="0" y="0"/>
                </a:moveTo>
                <a:lnTo>
                  <a:pt x="7747146" y="0"/>
                </a:lnTo>
                <a:lnTo>
                  <a:pt x="7747146" y="1105169"/>
                </a:lnTo>
                <a:lnTo>
                  <a:pt x="0" y="1105169"/>
                </a:lnTo>
                <a:lnTo>
                  <a:pt x="0" y="0"/>
                </a:lnTo>
                <a:close/>
              </a:path>
            </a:pathLst>
          </a:custGeom>
          <a:blipFill>
            <a:blip r:embed="rId5"/>
            <a:stretch>
              <a:fillRect l="0" t="0" r="-36066" b="-381157"/>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B9FB7"/>
        </a:solidFill>
      </p:bgPr>
    </p:bg>
    <p:spTree>
      <p:nvGrpSpPr>
        <p:cNvPr id="1" name=""/>
        <p:cNvGrpSpPr/>
        <p:nvPr/>
      </p:nvGrpSpPr>
      <p:grpSpPr>
        <a:xfrm>
          <a:off x="0" y="0"/>
          <a:ext cx="0" cy="0"/>
          <a:chOff x="0" y="0"/>
          <a:chExt cx="0" cy="0"/>
        </a:xfrm>
      </p:grpSpPr>
      <p:grpSp>
        <p:nvGrpSpPr>
          <p:cNvPr name="Group 2" id="2"/>
          <p:cNvGrpSpPr/>
          <p:nvPr/>
        </p:nvGrpSpPr>
        <p:grpSpPr>
          <a:xfrm rot="0">
            <a:off x="11662847" y="4737318"/>
            <a:ext cx="4432959" cy="1427059"/>
            <a:chOff x="0" y="0"/>
            <a:chExt cx="4289760" cy="1380960"/>
          </a:xfrm>
        </p:grpSpPr>
        <p:sp>
          <p:nvSpPr>
            <p:cNvPr name="Freeform 3" id="3"/>
            <p:cNvSpPr/>
            <p:nvPr/>
          </p:nvSpPr>
          <p:spPr>
            <a:xfrm flipH="false" flipV="false" rot="0">
              <a:off x="0" y="0"/>
              <a:ext cx="4289806" cy="1380998"/>
            </a:xfrm>
            <a:custGeom>
              <a:avLst/>
              <a:gdLst/>
              <a:ahLst/>
              <a:cxnLst/>
              <a:rect r="r" b="b" t="t" l="l"/>
              <a:pathLst>
                <a:path h="1380998" w="4289806">
                  <a:moveTo>
                    <a:pt x="4013454" y="876173"/>
                  </a:moveTo>
                  <a:lnTo>
                    <a:pt x="3530854" y="0"/>
                  </a:lnTo>
                  <a:lnTo>
                    <a:pt x="758825" y="0"/>
                  </a:lnTo>
                  <a:lnTo>
                    <a:pt x="279400" y="876173"/>
                  </a:lnTo>
                  <a:lnTo>
                    <a:pt x="0" y="1380998"/>
                  </a:lnTo>
                  <a:lnTo>
                    <a:pt x="4289806" y="1380998"/>
                  </a:lnTo>
                  <a:lnTo>
                    <a:pt x="4013454" y="876173"/>
                  </a:lnTo>
                  <a:close/>
                </a:path>
              </a:pathLst>
            </a:custGeom>
            <a:solidFill>
              <a:srgbClr val="4BD1FB"/>
            </a:solidFill>
          </p:spPr>
        </p:sp>
      </p:grpSp>
      <p:grpSp>
        <p:nvGrpSpPr>
          <p:cNvPr name="Group 4" id="4"/>
          <p:cNvGrpSpPr/>
          <p:nvPr/>
        </p:nvGrpSpPr>
        <p:grpSpPr>
          <a:xfrm rot="0">
            <a:off x="12496166" y="2023824"/>
            <a:ext cx="2769297" cy="2611562"/>
            <a:chOff x="0" y="0"/>
            <a:chExt cx="2679840" cy="2527200"/>
          </a:xfrm>
        </p:grpSpPr>
        <p:sp>
          <p:nvSpPr>
            <p:cNvPr name="Freeform 5" id="5"/>
            <p:cNvSpPr/>
            <p:nvPr/>
          </p:nvSpPr>
          <p:spPr>
            <a:xfrm flipH="false" flipV="false" rot="0">
              <a:off x="0" y="0"/>
              <a:ext cx="2679827" cy="2527173"/>
            </a:xfrm>
            <a:custGeom>
              <a:avLst/>
              <a:gdLst/>
              <a:ahLst/>
              <a:cxnLst/>
              <a:rect r="r" b="b" t="t" l="l"/>
              <a:pathLst>
                <a:path h="2527173" w="2679827">
                  <a:moveTo>
                    <a:pt x="1343152" y="0"/>
                  </a:moveTo>
                  <a:lnTo>
                    <a:pt x="0" y="2527173"/>
                  </a:lnTo>
                  <a:lnTo>
                    <a:pt x="2679827" y="2527173"/>
                  </a:lnTo>
                  <a:lnTo>
                    <a:pt x="1343152" y="0"/>
                  </a:lnTo>
                  <a:close/>
                </a:path>
              </a:pathLst>
            </a:custGeom>
            <a:solidFill>
              <a:srgbClr val="CFF4FF"/>
            </a:solidFill>
          </p:spPr>
        </p:sp>
      </p:grpSp>
      <p:grpSp>
        <p:nvGrpSpPr>
          <p:cNvPr name="Group 6" id="6"/>
          <p:cNvGrpSpPr/>
          <p:nvPr/>
        </p:nvGrpSpPr>
        <p:grpSpPr>
          <a:xfrm rot="0">
            <a:off x="9816153" y="7837711"/>
            <a:ext cx="8123371" cy="1571401"/>
            <a:chOff x="0" y="0"/>
            <a:chExt cx="7860960" cy="1520640"/>
          </a:xfrm>
        </p:grpSpPr>
        <p:sp>
          <p:nvSpPr>
            <p:cNvPr name="Freeform 7" id="7"/>
            <p:cNvSpPr/>
            <p:nvPr/>
          </p:nvSpPr>
          <p:spPr>
            <a:xfrm flipH="false" flipV="false" rot="0">
              <a:off x="0" y="0"/>
              <a:ext cx="7860919" cy="1520698"/>
            </a:xfrm>
            <a:custGeom>
              <a:avLst/>
              <a:gdLst/>
              <a:ahLst/>
              <a:cxnLst/>
              <a:rect r="r" b="b" t="t" l="l"/>
              <a:pathLst>
                <a:path h="1520698" w="7860919">
                  <a:moveTo>
                    <a:pt x="879475" y="0"/>
                  </a:moveTo>
                  <a:lnTo>
                    <a:pt x="0" y="1520698"/>
                  </a:lnTo>
                  <a:lnTo>
                    <a:pt x="3933698" y="1520698"/>
                  </a:lnTo>
                  <a:lnTo>
                    <a:pt x="7860919" y="1520698"/>
                  </a:lnTo>
                  <a:lnTo>
                    <a:pt x="6981571" y="0"/>
                  </a:lnTo>
                  <a:lnTo>
                    <a:pt x="879475" y="0"/>
                  </a:lnTo>
                  <a:close/>
                </a:path>
              </a:pathLst>
            </a:custGeom>
            <a:solidFill>
              <a:srgbClr val="0071C9"/>
            </a:solidFill>
          </p:spPr>
        </p:sp>
      </p:grpSp>
      <p:grpSp>
        <p:nvGrpSpPr>
          <p:cNvPr name="Group 8" id="8"/>
          <p:cNvGrpSpPr/>
          <p:nvPr/>
        </p:nvGrpSpPr>
        <p:grpSpPr>
          <a:xfrm rot="0">
            <a:off x="10796791" y="6282679"/>
            <a:ext cx="6168048" cy="1424082"/>
            <a:chOff x="0" y="0"/>
            <a:chExt cx="5968800" cy="1378080"/>
          </a:xfrm>
        </p:grpSpPr>
        <p:sp>
          <p:nvSpPr>
            <p:cNvPr name="Freeform 9" id="9"/>
            <p:cNvSpPr/>
            <p:nvPr/>
          </p:nvSpPr>
          <p:spPr>
            <a:xfrm flipH="false" flipV="false" rot="0">
              <a:off x="0" y="0"/>
              <a:ext cx="5968746" cy="1378077"/>
            </a:xfrm>
            <a:custGeom>
              <a:avLst/>
              <a:gdLst/>
              <a:ahLst/>
              <a:cxnLst/>
              <a:rect r="r" b="b" t="t" l="l"/>
              <a:pathLst>
                <a:path h="1378077" w="5968746">
                  <a:moveTo>
                    <a:pt x="5194173" y="0"/>
                  </a:moveTo>
                  <a:lnTo>
                    <a:pt x="774700" y="0"/>
                  </a:lnTo>
                  <a:lnTo>
                    <a:pt x="0" y="1378077"/>
                  </a:lnTo>
                  <a:lnTo>
                    <a:pt x="5968746" y="1378077"/>
                  </a:lnTo>
                  <a:lnTo>
                    <a:pt x="5194173" y="0"/>
                  </a:lnTo>
                  <a:close/>
                </a:path>
              </a:pathLst>
            </a:custGeom>
            <a:solidFill>
              <a:srgbClr val="56AEFF"/>
            </a:solidFill>
          </p:spPr>
        </p:sp>
      </p:grpSp>
      <p:sp>
        <p:nvSpPr>
          <p:cNvPr name="AutoShape 10" id="10"/>
          <p:cNvSpPr/>
          <p:nvPr/>
        </p:nvSpPr>
        <p:spPr>
          <a:xfrm flipH="true" flipV="true">
            <a:off x="2750911" y="3958519"/>
            <a:ext cx="586120" cy="0"/>
          </a:xfrm>
          <a:prstGeom prst="line">
            <a:avLst/>
          </a:prstGeom>
          <a:ln cap="flat" w="47625">
            <a:solidFill>
              <a:srgbClr val="4F97AF"/>
            </a:solidFill>
            <a:prstDash val="solid"/>
            <a:headEnd type="none" len="sm" w="sm"/>
            <a:tailEnd type="none" len="sm" w="sm"/>
          </a:ln>
        </p:spPr>
      </p:sp>
      <p:sp>
        <p:nvSpPr>
          <p:cNvPr name="AutoShape 11" id="11"/>
          <p:cNvSpPr/>
          <p:nvPr/>
        </p:nvSpPr>
        <p:spPr>
          <a:xfrm flipH="true" flipV="true">
            <a:off x="2719433" y="5435290"/>
            <a:ext cx="586120" cy="0"/>
          </a:xfrm>
          <a:prstGeom prst="line">
            <a:avLst/>
          </a:prstGeom>
          <a:ln cap="flat" w="47625">
            <a:solidFill>
              <a:srgbClr val="051D40"/>
            </a:solidFill>
            <a:prstDash val="solid"/>
            <a:headEnd type="none" len="sm" w="sm"/>
            <a:tailEnd type="none" len="sm" w="sm"/>
          </a:ln>
        </p:spPr>
      </p:sp>
      <p:sp>
        <p:nvSpPr>
          <p:cNvPr name="AutoShape 12" id="12"/>
          <p:cNvSpPr/>
          <p:nvPr/>
        </p:nvSpPr>
        <p:spPr>
          <a:xfrm flipH="true" flipV="true">
            <a:off x="2750911" y="7249534"/>
            <a:ext cx="586120" cy="0"/>
          </a:xfrm>
          <a:prstGeom prst="line">
            <a:avLst/>
          </a:prstGeom>
          <a:ln cap="flat" w="47625">
            <a:solidFill>
              <a:srgbClr val="051D40"/>
            </a:solidFill>
            <a:prstDash val="solid"/>
            <a:headEnd type="none" len="sm" w="sm"/>
            <a:tailEnd type="none" len="sm" w="sm"/>
          </a:ln>
        </p:spPr>
      </p:sp>
      <p:sp>
        <p:nvSpPr>
          <p:cNvPr name="Freeform 13" id="13"/>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2"/>
            <a:stretch>
              <a:fillRect l="0" t="0" r="0" b="0"/>
            </a:stretch>
          </a:blipFill>
        </p:spPr>
      </p:sp>
      <p:sp>
        <p:nvSpPr>
          <p:cNvPr name="AutoShape 14" id="14"/>
          <p:cNvSpPr/>
          <p:nvPr/>
        </p:nvSpPr>
        <p:spPr>
          <a:xfrm flipH="true" flipV="true">
            <a:off x="2750911" y="8659000"/>
            <a:ext cx="586120" cy="0"/>
          </a:xfrm>
          <a:prstGeom prst="line">
            <a:avLst/>
          </a:prstGeom>
          <a:ln cap="flat" w="47625">
            <a:solidFill>
              <a:srgbClr val="051D40"/>
            </a:solidFill>
            <a:prstDash val="solid"/>
            <a:headEnd type="none" len="sm" w="sm"/>
            <a:tailEnd type="none" len="sm" w="sm"/>
          </a:ln>
        </p:spPr>
      </p:sp>
      <p:sp>
        <p:nvSpPr>
          <p:cNvPr name="Freeform 15" id="15"/>
          <p:cNvSpPr/>
          <p:nvPr/>
        </p:nvSpPr>
        <p:spPr>
          <a:xfrm flipH="false" flipV="false" rot="0">
            <a:off x="-4479976" y="-1508461"/>
            <a:ext cx="24131524" cy="3027459"/>
          </a:xfrm>
          <a:custGeom>
            <a:avLst/>
            <a:gdLst/>
            <a:ahLst/>
            <a:cxnLst/>
            <a:rect r="r" b="b" t="t" l="l"/>
            <a:pathLst>
              <a:path h="3027459" w="24131524">
                <a:moveTo>
                  <a:pt x="0" y="0"/>
                </a:moveTo>
                <a:lnTo>
                  <a:pt x="24131524" y="0"/>
                </a:lnTo>
                <a:lnTo>
                  <a:pt x="24131524" y="3027460"/>
                </a:lnTo>
                <a:lnTo>
                  <a:pt x="0" y="3027460"/>
                </a:lnTo>
                <a:lnTo>
                  <a:pt x="0" y="0"/>
                </a:lnTo>
                <a:close/>
              </a:path>
            </a:pathLst>
          </a:custGeom>
          <a:blipFill>
            <a:blip r:embed="rId3"/>
            <a:stretch>
              <a:fillRect l="0" t="0" r="-19662" b="-381157"/>
            </a:stretch>
          </a:blipFill>
        </p:spPr>
      </p:sp>
      <p:sp>
        <p:nvSpPr>
          <p:cNvPr name="TextBox 16" id="16"/>
          <p:cNvSpPr txBox="true"/>
          <p:nvPr/>
        </p:nvSpPr>
        <p:spPr>
          <a:xfrm rot="0">
            <a:off x="4209677" y="569395"/>
            <a:ext cx="12351600" cy="1939925"/>
          </a:xfrm>
          <a:prstGeom prst="rect">
            <a:avLst/>
          </a:prstGeom>
        </p:spPr>
        <p:txBody>
          <a:bodyPr anchor="t" rtlCol="false" tIns="0" lIns="0" bIns="0" rIns="0">
            <a:spAutoFit/>
          </a:bodyPr>
          <a:lstStyle/>
          <a:p>
            <a:pPr algn="l">
              <a:lnSpc>
                <a:spcPts val="7522"/>
              </a:lnSpc>
            </a:pPr>
            <a:r>
              <a:rPr lang="en-US" sz="6268" b="true">
                <a:solidFill>
                  <a:srgbClr val="0A0147"/>
                </a:solidFill>
                <a:latin typeface="Now Bold"/>
                <a:ea typeface="Now Bold"/>
                <a:cs typeface="Now Bold"/>
                <a:sym typeface="Now Bold"/>
              </a:rPr>
              <a:t>        MARKET SIZE &amp; </a:t>
            </a:r>
          </a:p>
          <a:p>
            <a:pPr algn="l" marL="0" indent="0" lvl="0">
              <a:lnSpc>
                <a:spcPts val="7522"/>
              </a:lnSpc>
              <a:spcBef>
                <a:spcPct val="0"/>
              </a:spcBef>
            </a:pPr>
            <a:r>
              <a:rPr lang="en-US" b="true" sz="6268">
                <a:solidFill>
                  <a:srgbClr val="0A0147"/>
                </a:solidFill>
                <a:latin typeface="Now Bold"/>
                <a:ea typeface="Now Bold"/>
                <a:cs typeface="Now Bold"/>
                <a:sym typeface="Now Bold"/>
              </a:rPr>
              <a:t>O P P O R T U N I T Y</a:t>
            </a:r>
          </a:p>
        </p:txBody>
      </p:sp>
      <p:sp>
        <p:nvSpPr>
          <p:cNvPr name="TextBox 17" id="17"/>
          <p:cNvSpPr txBox="true"/>
          <p:nvPr/>
        </p:nvSpPr>
        <p:spPr>
          <a:xfrm rot="0">
            <a:off x="2533666" y="3196124"/>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0E2F5F"/>
                </a:solidFill>
                <a:latin typeface="DM Sans Bold"/>
                <a:ea typeface="DM Sans Bold"/>
                <a:cs typeface="DM Sans Bold"/>
                <a:sym typeface="DM Sans Bold"/>
              </a:rPr>
              <a:t>01</a:t>
            </a:r>
          </a:p>
        </p:txBody>
      </p:sp>
      <p:sp>
        <p:nvSpPr>
          <p:cNvPr name="TextBox 18" id="18"/>
          <p:cNvSpPr txBox="true"/>
          <p:nvPr/>
        </p:nvSpPr>
        <p:spPr>
          <a:xfrm rot="0">
            <a:off x="2533666" y="4672894"/>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051D40"/>
                </a:solidFill>
                <a:latin typeface="DM Sans Bold"/>
                <a:ea typeface="DM Sans Bold"/>
                <a:cs typeface="DM Sans Bold"/>
                <a:sym typeface="DM Sans Bold"/>
              </a:rPr>
              <a:t>02</a:t>
            </a:r>
          </a:p>
        </p:txBody>
      </p:sp>
      <p:sp>
        <p:nvSpPr>
          <p:cNvPr name="TextBox 19" id="19"/>
          <p:cNvSpPr txBox="true"/>
          <p:nvPr/>
        </p:nvSpPr>
        <p:spPr>
          <a:xfrm rot="0">
            <a:off x="2533666" y="6487139"/>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051D40"/>
                </a:solidFill>
                <a:latin typeface="DM Sans Bold"/>
                <a:ea typeface="DM Sans Bold"/>
                <a:cs typeface="DM Sans Bold"/>
                <a:sym typeface="DM Sans Bold"/>
              </a:rPr>
              <a:t>03</a:t>
            </a:r>
          </a:p>
        </p:txBody>
      </p:sp>
      <p:sp>
        <p:nvSpPr>
          <p:cNvPr name="TextBox 20" id="20"/>
          <p:cNvSpPr txBox="true"/>
          <p:nvPr/>
        </p:nvSpPr>
        <p:spPr>
          <a:xfrm rot="0">
            <a:off x="3590524" y="4892633"/>
            <a:ext cx="6345242" cy="1169692"/>
          </a:xfrm>
          <a:prstGeom prst="rect">
            <a:avLst/>
          </a:prstGeom>
        </p:spPr>
        <p:txBody>
          <a:bodyPr anchor="t" rtlCol="false" tIns="0" lIns="0" bIns="0" rIns="0">
            <a:spAutoFit/>
          </a:bodyPr>
          <a:lstStyle/>
          <a:p>
            <a:pPr algn="l" marL="0" indent="0" lvl="0">
              <a:lnSpc>
                <a:spcPts val="4713"/>
              </a:lnSpc>
              <a:spcBef>
                <a:spcPct val="0"/>
              </a:spcBef>
            </a:pPr>
            <a:r>
              <a:rPr lang="en-US" sz="3415">
                <a:solidFill>
                  <a:srgbClr val="051D40"/>
                </a:solidFill>
                <a:latin typeface="DM Sans"/>
                <a:ea typeface="DM Sans"/>
                <a:cs typeface="DM Sans"/>
                <a:sym typeface="DM Sans"/>
              </a:rPr>
              <a:t>Si</a:t>
            </a:r>
            <a:r>
              <a:rPr lang="en-US" sz="3415" strike="noStrike" u="none">
                <a:solidFill>
                  <a:srgbClr val="051D40"/>
                </a:solidFill>
                <a:latin typeface="DM Sans"/>
                <a:ea typeface="DM Sans"/>
                <a:cs typeface="DM Sans"/>
                <a:sym typeface="DM Sans"/>
              </a:rPr>
              <a:t>gnificant Losses (over consumption)</a:t>
            </a:r>
          </a:p>
        </p:txBody>
      </p:sp>
      <p:sp>
        <p:nvSpPr>
          <p:cNvPr name="TextBox 21" id="21"/>
          <p:cNvSpPr txBox="true"/>
          <p:nvPr/>
        </p:nvSpPr>
        <p:spPr>
          <a:xfrm rot="0">
            <a:off x="3724206" y="6739605"/>
            <a:ext cx="6345242" cy="1169692"/>
          </a:xfrm>
          <a:prstGeom prst="rect">
            <a:avLst/>
          </a:prstGeom>
        </p:spPr>
        <p:txBody>
          <a:bodyPr anchor="t" rtlCol="false" tIns="0" lIns="0" bIns="0" rIns="0">
            <a:spAutoFit/>
          </a:bodyPr>
          <a:lstStyle/>
          <a:p>
            <a:pPr algn="l">
              <a:lnSpc>
                <a:spcPts val="4713"/>
              </a:lnSpc>
            </a:pPr>
            <a:r>
              <a:rPr lang="en-US" sz="3415">
                <a:solidFill>
                  <a:srgbClr val="051D40"/>
                </a:solidFill>
                <a:latin typeface="DM Sans"/>
                <a:ea typeface="DM Sans"/>
                <a:cs typeface="DM Sans"/>
                <a:sym typeface="DM Sans"/>
              </a:rPr>
              <a:t>Growing Demand (IoT-based solutions)</a:t>
            </a:r>
          </a:p>
        </p:txBody>
      </p:sp>
      <p:sp>
        <p:nvSpPr>
          <p:cNvPr name="TextBox 22" id="22"/>
          <p:cNvSpPr txBox="true"/>
          <p:nvPr/>
        </p:nvSpPr>
        <p:spPr>
          <a:xfrm rot="0">
            <a:off x="3590524" y="8261134"/>
            <a:ext cx="6345242" cy="1169692"/>
          </a:xfrm>
          <a:prstGeom prst="rect">
            <a:avLst/>
          </a:prstGeom>
        </p:spPr>
        <p:txBody>
          <a:bodyPr anchor="t" rtlCol="false" tIns="0" lIns="0" bIns="0" rIns="0">
            <a:spAutoFit/>
          </a:bodyPr>
          <a:lstStyle/>
          <a:p>
            <a:pPr algn="l">
              <a:lnSpc>
                <a:spcPts val="4713"/>
              </a:lnSpc>
            </a:pPr>
            <a:r>
              <a:rPr lang="en-US" sz="3415">
                <a:solidFill>
                  <a:srgbClr val="051D40"/>
                </a:solidFill>
                <a:latin typeface="DM Sans"/>
                <a:ea typeface="DM Sans"/>
                <a:cs typeface="DM Sans"/>
                <a:sym typeface="DM Sans"/>
              </a:rPr>
              <a:t>Untapped Potential (cost effective)</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15</a:t>
            </a:r>
          </a:p>
        </p:txBody>
      </p:sp>
      <p:sp>
        <p:nvSpPr>
          <p:cNvPr name="TextBox 24" id="24"/>
          <p:cNvSpPr txBox="true"/>
          <p:nvPr/>
        </p:nvSpPr>
        <p:spPr>
          <a:xfrm rot="0">
            <a:off x="3806665" y="3392050"/>
            <a:ext cx="6345242" cy="579142"/>
          </a:xfrm>
          <a:prstGeom prst="rect">
            <a:avLst/>
          </a:prstGeom>
        </p:spPr>
        <p:txBody>
          <a:bodyPr anchor="t" rtlCol="false" tIns="0" lIns="0" bIns="0" rIns="0">
            <a:spAutoFit/>
          </a:bodyPr>
          <a:lstStyle/>
          <a:p>
            <a:pPr algn="l" marL="0" indent="0" lvl="0">
              <a:lnSpc>
                <a:spcPts val="4713"/>
              </a:lnSpc>
              <a:spcBef>
                <a:spcPct val="0"/>
              </a:spcBef>
            </a:pPr>
            <a:r>
              <a:rPr lang="en-US" sz="3415">
                <a:solidFill>
                  <a:srgbClr val="0A0147"/>
                </a:solidFill>
                <a:latin typeface="DM Sans"/>
                <a:ea typeface="DM Sans"/>
                <a:cs typeface="DM Sans"/>
                <a:sym typeface="DM Sans"/>
              </a:rPr>
              <a:t>C</a:t>
            </a:r>
            <a:r>
              <a:rPr lang="en-US" sz="3415" strike="noStrike" u="none">
                <a:solidFill>
                  <a:srgbClr val="0A0147"/>
                </a:solidFill>
                <a:latin typeface="DM Sans"/>
                <a:ea typeface="DM Sans"/>
                <a:cs typeface="DM Sans"/>
                <a:sym typeface="DM Sans"/>
              </a:rPr>
              <a:t>ritical Need (water scarcity)</a:t>
            </a:r>
          </a:p>
        </p:txBody>
      </p:sp>
      <p:sp>
        <p:nvSpPr>
          <p:cNvPr name="TextBox 25" id="25"/>
          <p:cNvSpPr txBox="true"/>
          <p:nvPr/>
        </p:nvSpPr>
        <p:spPr>
          <a:xfrm rot="0">
            <a:off x="2533666" y="7896605"/>
            <a:ext cx="957654" cy="738583"/>
          </a:xfrm>
          <a:prstGeom prst="rect">
            <a:avLst/>
          </a:prstGeom>
        </p:spPr>
        <p:txBody>
          <a:bodyPr anchor="t" rtlCol="false" tIns="0" lIns="0" bIns="0" rIns="0">
            <a:spAutoFit/>
          </a:bodyPr>
          <a:lstStyle/>
          <a:p>
            <a:pPr algn="ctr" marL="0" indent="0" lvl="0">
              <a:lnSpc>
                <a:spcPts val="6013"/>
              </a:lnSpc>
              <a:spcBef>
                <a:spcPct val="0"/>
              </a:spcBef>
            </a:pPr>
            <a:r>
              <a:rPr lang="en-US" b="true" sz="4357">
                <a:solidFill>
                  <a:srgbClr val="051D40"/>
                </a:solidFill>
                <a:latin typeface="DM Sans Bold"/>
                <a:ea typeface="DM Sans Bold"/>
                <a:cs typeface="DM Sans Bold"/>
                <a:sym typeface="DM Sans Bold"/>
              </a:rPr>
              <a:t>04</a:t>
            </a:r>
          </a:p>
        </p:txBody>
      </p:sp>
      <p:sp>
        <p:nvSpPr>
          <p:cNvPr name="Freeform 26" id="26"/>
          <p:cNvSpPr/>
          <p:nvPr/>
        </p:nvSpPr>
        <p:spPr>
          <a:xfrm flipH="false" flipV="false" rot="0">
            <a:off x="-7700356" y="-1513730"/>
            <a:ext cx="10234023" cy="3027459"/>
          </a:xfrm>
          <a:custGeom>
            <a:avLst/>
            <a:gdLst/>
            <a:ahLst/>
            <a:cxnLst/>
            <a:rect r="r" b="b" t="t" l="l"/>
            <a:pathLst>
              <a:path h="3027459" w="10234023">
                <a:moveTo>
                  <a:pt x="0" y="0"/>
                </a:moveTo>
                <a:lnTo>
                  <a:pt x="10234022" y="0"/>
                </a:lnTo>
                <a:lnTo>
                  <a:pt x="10234022" y="3027460"/>
                </a:lnTo>
                <a:lnTo>
                  <a:pt x="0" y="3027460"/>
                </a:lnTo>
                <a:lnTo>
                  <a:pt x="0" y="0"/>
                </a:lnTo>
                <a:close/>
              </a:path>
            </a:pathLst>
          </a:custGeom>
          <a:blipFill>
            <a:blip r:embed="rId3"/>
            <a:stretch>
              <a:fillRect l="0" t="0" r="-182160" b="-381157"/>
            </a:stretch>
          </a:blipFill>
        </p:spPr>
      </p:sp>
      <p:sp>
        <p:nvSpPr>
          <p:cNvPr name="Freeform 27" id="27"/>
          <p:cNvSpPr/>
          <p:nvPr/>
        </p:nvSpPr>
        <p:spPr>
          <a:xfrm flipH="false" flipV="false" rot="0">
            <a:off x="16817229" y="-1513730"/>
            <a:ext cx="3337597" cy="3027459"/>
          </a:xfrm>
          <a:custGeom>
            <a:avLst/>
            <a:gdLst/>
            <a:ahLst/>
            <a:cxnLst/>
            <a:rect r="r" b="b" t="t" l="l"/>
            <a:pathLst>
              <a:path h="3027459" w="3337597">
                <a:moveTo>
                  <a:pt x="0" y="0"/>
                </a:moveTo>
                <a:lnTo>
                  <a:pt x="3337597" y="0"/>
                </a:lnTo>
                <a:lnTo>
                  <a:pt x="3337597" y="3027460"/>
                </a:lnTo>
                <a:lnTo>
                  <a:pt x="0" y="3027460"/>
                </a:lnTo>
                <a:lnTo>
                  <a:pt x="0" y="0"/>
                </a:lnTo>
                <a:close/>
              </a:path>
            </a:pathLst>
          </a:custGeom>
          <a:blipFill>
            <a:blip r:embed="rId3"/>
            <a:stretch>
              <a:fillRect l="-206628" t="0" r="-558557" b="-381157"/>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B9FB7"/>
        </a:solidFill>
      </p:bgPr>
    </p:bg>
    <p:spTree>
      <p:nvGrpSpPr>
        <p:cNvPr id="1" name=""/>
        <p:cNvGrpSpPr/>
        <p:nvPr/>
      </p:nvGrpSpPr>
      <p:grpSpPr>
        <a:xfrm>
          <a:off x="0" y="0"/>
          <a:ext cx="0" cy="0"/>
          <a:chOff x="0" y="0"/>
          <a:chExt cx="0" cy="0"/>
        </a:xfrm>
      </p:grpSpPr>
      <p:sp>
        <p:nvSpPr>
          <p:cNvPr name="Freeform 2" id="2"/>
          <p:cNvSpPr/>
          <p:nvPr/>
        </p:nvSpPr>
        <p:spPr>
          <a:xfrm flipH="false" flipV="false" rot="0">
            <a:off x="8198433" y="1339144"/>
            <a:ext cx="9850810" cy="3700411"/>
          </a:xfrm>
          <a:custGeom>
            <a:avLst/>
            <a:gdLst/>
            <a:ahLst/>
            <a:cxnLst/>
            <a:rect r="r" b="b" t="t" l="l"/>
            <a:pathLst>
              <a:path h="3700411" w="9850810">
                <a:moveTo>
                  <a:pt x="0" y="0"/>
                </a:moveTo>
                <a:lnTo>
                  <a:pt x="9850810" y="0"/>
                </a:lnTo>
                <a:lnTo>
                  <a:pt x="9850810" y="3700410"/>
                </a:lnTo>
                <a:lnTo>
                  <a:pt x="0" y="3700410"/>
                </a:lnTo>
                <a:lnTo>
                  <a:pt x="0" y="0"/>
                </a:lnTo>
                <a:close/>
              </a:path>
            </a:pathLst>
          </a:custGeom>
          <a:blipFill>
            <a:blip r:embed="rId2"/>
            <a:stretch>
              <a:fillRect l="-54777" t="-106022" r="-51696" b="-144231"/>
            </a:stretch>
          </a:blipFill>
        </p:spPr>
      </p:sp>
      <p:sp>
        <p:nvSpPr>
          <p:cNvPr name="Freeform 3" id="3"/>
          <p:cNvSpPr/>
          <p:nvPr/>
        </p:nvSpPr>
        <p:spPr>
          <a:xfrm flipH="false" flipV="false" rot="0">
            <a:off x="8198433" y="5446985"/>
            <a:ext cx="9850810" cy="3700411"/>
          </a:xfrm>
          <a:custGeom>
            <a:avLst/>
            <a:gdLst/>
            <a:ahLst/>
            <a:cxnLst/>
            <a:rect r="r" b="b" t="t" l="l"/>
            <a:pathLst>
              <a:path h="3700411" w="9850810">
                <a:moveTo>
                  <a:pt x="0" y="0"/>
                </a:moveTo>
                <a:lnTo>
                  <a:pt x="9850810" y="0"/>
                </a:lnTo>
                <a:lnTo>
                  <a:pt x="9850810" y="3700410"/>
                </a:lnTo>
                <a:lnTo>
                  <a:pt x="0" y="3700410"/>
                </a:lnTo>
                <a:lnTo>
                  <a:pt x="0" y="0"/>
                </a:lnTo>
                <a:close/>
              </a:path>
            </a:pathLst>
          </a:custGeom>
          <a:blipFill>
            <a:blip r:embed="rId2"/>
            <a:stretch>
              <a:fillRect l="-54777" t="-106022" r="-51696" b="-144231"/>
            </a:stretch>
          </a:blipFill>
        </p:spPr>
      </p:sp>
      <p:sp>
        <p:nvSpPr>
          <p:cNvPr name="Freeform 4" id="4"/>
          <p:cNvSpPr/>
          <p:nvPr/>
        </p:nvSpPr>
        <p:spPr>
          <a:xfrm flipH="false" flipV="false" rot="0">
            <a:off x="687261" y="1819007"/>
            <a:ext cx="7740918" cy="7740918"/>
          </a:xfrm>
          <a:custGeom>
            <a:avLst/>
            <a:gdLst/>
            <a:ahLst/>
            <a:cxnLst/>
            <a:rect r="r" b="b" t="t" l="l"/>
            <a:pathLst>
              <a:path h="7740918" w="7740918">
                <a:moveTo>
                  <a:pt x="0" y="0"/>
                </a:moveTo>
                <a:lnTo>
                  <a:pt x="7740918" y="0"/>
                </a:lnTo>
                <a:lnTo>
                  <a:pt x="7740918" y="7740918"/>
                </a:lnTo>
                <a:lnTo>
                  <a:pt x="0" y="7740918"/>
                </a:lnTo>
                <a:lnTo>
                  <a:pt x="0" y="0"/>
                </a:lnTo>
                <a:close/>
              </a:path>
            </a:pathLst>
          </a:custGeom>
          <a:blipFill>
            <a:blip r:embed="rId3">
              <a:alphaModFix amt="44999"/>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028700" y="8691321"/>
            <a:ext cx="16230600" cy="566979"/>
            <a:chOff x="0" y="0"/>
            <a:chExt cx="21640800" cy="755972"/>
          </a:xfrm>
        </p:grpSpPr>
        <p:sp>
          <p:nvSpPr>
            <p:cNvPr name="AutoShape 6" id="6"/>
            <p:cNvSpPr/>
            <p:nvPr/>
          </p:nvSpPr>
          <p:spPr>
            <a:xfrm rot="0">
              <a:off x="0" y="0"/>
              <a:ext cx="21640800" cy="12700"/>
            </a:xfrm>
            <a:prstGeom prst="rect">
              <a:avLst/>
            </a:prstGeom>
            <a:solidFill>
              <a:srgbClr val="323232"/>
            </a:solidFill>
          </p:spPr>
        </p:sp>
        <p:sp>
          <p:nvSpPr>
            <p:cNvPr name="TextBox 7" id="7"/>
            <p:cNvSpPr txBox="true"/>
            <p:nvPr/>
          </p:nvSpPr>
          <p:spPr>
            <a:xfrm rot="0">
              <a:off x="15432745" y="424978"/>
              <a:ext cx="6208055" cy="330994"/>
            </a:xfrm>
            <a:prstGeom prst="rect">
              <a:avLst/>
            </a:prstGeom>
          </p:spPr>
          <p:txBody>
            <a:bodyPr anchor="t" rtlCol="false" tIns="0" lIns="0" bIns="0" rIns="0">
              <a:spAutoFit/>
            </a:bodyPr>
            <a:lstStyle/>
            <a:p>
              <a:pPr algn="r">
                <a:lnSpc>
                  <a:spcPts val="1919"/>
                </a:lnSpc>
              </a:pPr>
              <a:r>
                <a:rPr lang="en-US" sz="1599" spc="47">
                  <a:solidFill>
                    <a:srgbClr val="FFFEFE"/>
                  </a:solidFill>
                  <a:latin typeface="Poppins Light"/>
                  <a:ea typeface="Poppins Light"/>
                  <a:cs typeface="Poppins Light"/>
                  <a:sym typeface="Poppins Light"/>
                </a:rPr>
                <a:t>A WATER DRIVE</a:t>
              </a:r>
            </a:p>
          </p:txBody>
        </p:sp>
      </p:grpSp>
      <p:sp>
        <p:nvSpPr>
          <p:cNvPr name="Freeform 8" id="8"/>
          <p:cNvSpPr/>
          <p:nvPr/>
        </p:nvSpPr>
        <p:spPr>
          <a:xfrm flipH="false" flipV="false" rot="0">
            <a:off x="15971067" y="0"/>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5"/>
            <a:stretch>
              <a:fillRect l="0" t="0" r="0" b="0"/>
            </a:stretch>
          </a:blipFill>
        </p:spPr>
      </p:sp>
      <p:sp>
        <p:nvSpPr>
          <p:cNvPr name="Freeform 9" id="9"/>
          <p:cNvSpPr/>
          <p:nvPr/>
        </p:nvSpPr>
        <p:spPr>
          <a:xfrm flipH="false" flipV="false" rot="0">
            <a:off x="1288513" y="2348380"/>
            <a:ext cx="6909920" cy="6909920"/>
          </a:xfrm>
          <a:custGeom>
            <a:avLst/>
            <a:gdLst/>
            <a:ahLst/>
            <a:cxnLst/>
            <a:rect r="r" b="b" t="t" l="l"/>
            <a:pathLst>
              <a:path h="6909920" w="6909920">
                <a:moveTo>
                  <a:pt x="0" y="0"/>
                </a:moveTo>
                <a:lnTo>
                  <a:pt x="6909920" y="0"/>
                </a:lnTo>
                <a:lnTo>
                  <a:pt x="6909920" y="6909920"/>
                </a:lnTo>
                <a:lnTo>
                  <a:pt x="0" y="6909920"/>
                </a:lnTo>
                <a:lnTo>
                  <a:pt x="0" y="0"/>
                </a:lnTo>
                <a:close/>
              </a:path>
            </a:pathLst>
          </a:custGeom>
          <a:blipFill>
            <a:blip r:embed="rId6"/>
            <a:stretch>
              <a:fillRect l="0" t="0" r="0" b="0"/>
            </a:stretch>
          </a:blipFill>
        </p:spPr>
      </p:sp>
      <p:sp>
        <p:nvSpPr>
          <p:cNvPr name="Freeform 10" id="10"/>
          <p:cNvSpPr/>
          <p:nvPr/>
        </p:nvSpPr>
        <p:spPr>
          <a:xfrm flipH="false" flipV="false" rot="0">
            <a:off x="9118879" y="1558474"/>
            <a:ext cx="3855620" cy="2161922"/>
          </a:xfrm>
          <a:custGeom>
            <a:avLst/>
            <a:gdLst/>
            <a:ahLst/>
            <a:cxnLst/>
            <a:rect r="r" b="b" t="t" l="l"/>
            <a:pathLst>
              <a:path h="2161922" w="3855620">
                <a:moveTo>
                  <a:pt x="0" y="0"/>
                </a:moveTo>
                <a:lnTo>
                  <a:pt x="3855620" y="0"/>
                </a:lnTo>
                <a:lnTo>
                  <a:pt x="3855620" y="2161922"/>
                </a:lnTo>
                <a:lnTo>
                  <a:pt x="0" y="2161922"/>
                </a:lnTo>
                <a:lnTo>
                  <a:pt x="0" y="0"/>
                </a:lnTo>
                <a:close/>
              </a:path>
            </a:pathLst>
          </a:custGeom>
          <a:blipFill>
            <a:blip r:embed="rId7"/>
            <a:stretch>
              <a:fillRect l="0" t="0" r="0" b="0"/>
            </a:stretch>
          </a:blipFill>
        </p:spPr>
      </p:sp>
      <p:sp>
        <p:nvSpPr>
          <p:cNvPr name="Freeform 11" id="11"/>
          <p:cNvSpPr/>
          <p:nvPr/>
        </p:nvSpPr>
        <p:spPr>
          <a:xfrm flipH="false" flipV="false" rot="0">
            <a:off x="8441149" y="5604877"/>
            <a:ext cx="2875435" cy="2021488"/>
          </a:xfrm>
          <a:custGeom>
            <a:avLst/>
            <a:gdLst/>
            <a:ahLst/>
            <a:cxnLst/>
            <a:rect r="r" b="b" t="t" l="l"/>
            <a:pathLst>
              <a:path h="2021488" w="2875435">
                <a:moveTo>
                  <a:pt x="0" y="0"/>
                </a:moveTo>
                <a:lnTo>
                  <a:pt x="2875435" y="0"/>
                </a:lnTo>
                <a:lnTo>
                  <a:pt x="2875435" y="2021488"/>
                </a:lnTo>
                <a:lnTo>
                  <a:pt x="0" y="2021488"/>
                </a:lnTo>
                <a:lnTo>
                  <a:pt x="0" y="0"/>
                </a:lnTo>
                <a:close/>
              </a:path>
            </a:pathLst>
          </a:custGeom>
          <a:blipFill>
            <a:blip r:embed="rId8"/>
            <a:stretch>
              <a:fillRect l="0" t="0" r="0" b="0"/>
            </a:stretch>
          </a:blipFill>
        </p:spPr>
      </p:sp>
      <p:sp>
        <p:nvSpPr>
          <p:cNvPr name="TextBox 12" id="12"/>
          <p:cNvSpPr txBox="true"/>
          <p:nvPr/>
        </p:nvSpPr>
        <p:spPr>
          <a:xfrm rot="0">
            <a:off x="687261" y="1791710"/>
            <a:ext cx="8906569" cy="847725"/>
          </a:xfrm>
          <a:prstGeom prst="rect">
            <a:avLst/>
          </a:prstGeom>
        </p:spPr>
        <p:txBody>
          <a:bodyPr anchor="t" rtlCol="false" tIns="0" lIns="0" bIns="0" rIns="0">
            <a:spAutoFit/>
          </a:bodyPr>
          <a:lstStyle/>
          <a:p>
            <a:pPr algn="l">
              <a:lnSpc>
                <a:spcPts val="5999"/>
              </a:lnSpc>
            </a:pPr>
            <a:r>
              <a:rPr lang="en-US" sz="4999" b="true">
                <a:solidFill>
                  <a:srgbClr val="0A0147"/>
                </a:solidFill>
                <a:latin typeface="Futura Ultra-Bold"/>
                <a:ea typeface="Futura Ultra-Bold"/>
                <a:cs typeface="Futura Ultra-Bold"/>
                <a:sym typeface="Futura Ultra-Bold"/>
              </a:rPr>
              <a:t>Type of Service :</a:t>
            </a:r>
          </a:p>
        </p:txBody>
      </p:sp>
      <p:sp>
        <p:nvSpPr>
          <p:cNvPr name="TextBox 13" id="13"/>
          <p:cNvSpPr txBox="true"/>
          <p:nvPr/>
        </p:nvSpPr>
        <p:spPr>
          <a:xfrm rot="0">
            <a:off x="11541135" y="3568713"/>
            <a:ext cx="6746865" cy="9766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Poppins Light"/>
                <a:ea typeface="Poppins Light"/>
                <a:cs typeface="Poppins Light"/>
                <a:sym typeface="Poppins Light"/>
              </a:rPr>
              <a:t>B2B ( Business to Business) : for agricultural and industrial clients.</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16</a:t>
            </a:r>
          </a:p>
        </p:txBody>
      </p:sp>
      <p:sp>
        <p:nvSpPr>
          <p:cNvPr name="TextBox 15" id="15"/>
          <p:cNvSpPr txBox="true"/>
          <p:nvPr/>
        </p:nvSpPr>
        <p:spPr>
          <a:xfrm rot="0">
            <a:off x="11426020" y="7219391"/>
            <a:ext cx="6861980" cy="1471930"/>
          </a:xfrm>
          <a:prstGeom prst="rect">
            <a:avLst/>
          </a:prstGeom>
        </p:spPr>
        <p:txBody>
          <a:bodyPr anchor="t" rtlCol="false" tIns="0" lIns="0" bIns="0" rIns="0">
            <a:spAutoFit/>
          </a:bodyPr>
          <a:lstStyle/>
          <a:p>
            <a:pPr algn="l">
              <a:lnSpc>
                <a:spcPts val="3919"/>
              </a:lnSpc>
              <a:spcBef>
                <a:spcPct val="0"/>
              </a:spcBef>
            </a:pPr>
            <a:r>
              <a:rPr lang="en-US" sz="2799">
                <a:solidFill>
                  <a:srgbClr val="000000"/>
                </a:solidFill>
                <a:latin typeface="Poppins Light"/>
                <a:ea typeface="Poppins Light"/>
                <a:cs typeface="Poppins Light"/>
                <a:sym typeface="Poppins Light"/>
              </a:rPr>
              <a:t>B2G (Business-to-Government): Partnering with municipalities and public water utilities.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B9FB7"/>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17</a:t>
            </a:r>
          </a:p>
        </p:txBody>
      </p:sp>
      <p:sp>
        <p:nvSpPr>
          <p:cNvPr name="TextBox 3" id="3"/>
          <p:cNvSpPr txBox="true"/>
          <p:nvPr/>
        </p:nvSpPr>
        <p:spPr>
          <a:xfrm rot="0">
            <a:off x="751268" y="180901"/>
            <a:ext cx="6472831" cy="572843"/>
          </a:xfrm>
          <a:prstGeom prst="rect">
            <a:avLst/>
          </a:prstGeom>
        </p:spPr>
        <p:txBody>
          <a:bodyPr anchor="t" rtlCol="false" tIns="0" lIns="0" bIns="0" rIns="0">
            <a:spAutoFit/>
          </a:bodyPr>
          <a:lstStyle/>
          <a:p>
            <a:pPr algn="l">
              <a:lnSpc>
                <a:spcPts val="4650"/>
              </a:lnSpc>
              <a:spcBef>
                <a:spcPct val="0"/>
              </a:spcBef>
            </a:pPr>
            <a:r>
              <a:rPr lang="en-US" b="true" sz="3322">
                <a:solidFill>
                  <a:srgbClr val="051D40"/>
                </a:solidFill>
                <a:latin typeface="Open Sans 2 Bold"/>
                <a:ea typeface="Open Sans 2 Bold"/>
                <a:cs typeface="Open Sans 2 Bold"/>
                <a:sym typeface="Open Sans 2 Bold"/>
              </a:rPr>
              <a:t>The Buisness Model Canvas :</a:t>
            </a:r>
          </a:p>
        </p:txBody>
      </p:sp>
      <p:grpSp>
        <p:nvGrpSpPr>
          <p:cNvPr name="Group 4" id="4"/>
          <p:cNvGrpSpPr/>
          <p:nvPr/>
        </p:nvGrpSpPr>
        <p:grpSpPr>
          <a:xfrm rot="0">
            <a:off x="9213158" y="8116292"/>
            <a:ext cx="7942573" cy="2170708"/>
            <a:chOff x="0" y="0"/>
            <a:chExt cx="9918566" cy="2710748"/>
          </a:xfrm>
        </p:grpSpPr>
        <p:sp>
          <p:nvSpPr>
            <p:cNvPr name="Freeform 5" id="5"/>
            <p:cNvSpPr/>
            <p:nvPr/>
          </p:nvSpPr>
          <p:spPr>
            <a:xfrm flipH="false" flipV="false" rot="0">
              <a:off x="0" y="0"/>
              <a:ext cx="9918566" cy="2710748"/>
            </a:xfrm>
            <a:custGeom>
              <a:avLst/>
              <a:gdLst/>
              <a:ahLst/>
              <a:cxnLst/>
              <a:rect r="r" b="b" t="t" l="l"/>
              <a:pathLst>
                <a:path h="2710748" w="9918566">
                  <a:moveTo>
                    <a:pt x="4874" y="0"/>
                  </a:moveTo>
                  <a:lnTo>
                    <a:pt x="9913693" y="0"/>
                  </a:lnTo>
                  <a:cubicBezTo>
                    <a:pt x="9916384" y="0"/>
                    <a:pt x="9918566" y="2182"/>
                    <a:pt x="9918566" y="4874"/>
                  </a:cubicBezTo>
                  <a:lnTo>
                    <a:pt x="9918566" y="2705874"/>
                  </a:lnTo>
                  <a:cubicBezTo>
                    <a:pt x="9918566" y="2708566"/>
                    <a:pt x="9916384" y="2710748"/>
                    <a:pt x="9913693" y="2710748"/>
                  </a:cubicBezTo>
                  <a:lnTo>
                    <a:pt x="4874" y="2710748"/>
                  </a:lnTo>
                  <a:cubicBezTo>
                    <a:pt x="2182" y="2710748"/>
                    <a:pt x="0" y="2708566"/>
                    <a:pt x="0" y="2705874"/>
                  </a:cubicBezTo>
                  <a:lnTo>
                    <a:pt x="0" y="4874"/>
                  </a:lnTo>
                  <a:cubicBezTo>
                    <a:pt x="0" y="2182"/>
                    <a:pt x="2182" y="0"/>
                    <a:pt x="4874" y="0"/>
                  </a:cubicBezTo>
                  <a:close/>
                </a:path>
              </a:pathLst>
            </a:custGeom>
            <a:solidFill>
              <a:srgbClr val="E9F4F9"/>
            </a:solidFill>
            <a:ln cap="sq">
              <a:noFill/>
              <a:prstDash val="solid"/>
              <a:miter/>
            </a:ln>
          </p:spPr>
        </p:sp>
        <p:sp>
          <p:nvSpPr>
            <p:cNvPr name="TextBox 6" id="6"/>
            <p:cNvSpPr txBox="true"/>
            <p:nvPr/>
          </p:nvSpPr>
          <p:spPr>
            <a:xfrm>
              <a:off x="0" y="-38100"/>
              <a:ext cx="9918566" cy="2748848"/>
            </a:xfrm>
            <a:prstGeom prst="rect">
              <a:avLst/>
            </a:prstGeom>
          </p:spPr>
          <p:txBody>
            <a:bodyPr anchor="ctr" rtlCol="false" tIns="10777" lIns="10777" bIns="10777" rIns="10777"/>
            <a:lstStyle/>
            <a:p>
              <a:pPr algn="l">
                <a:lnSpc>
                  <a:spcPts val="2799"/>
                </a:lnSpc>
              </a:pP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Hardware sales/lease of WSSM units.</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Tied software/data subscription fees.</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Advanced analytics &amp; reporting services.</a:t>
              </a:r>
            </a:p>
            <a:p>
              <a:pPr algn="l" marL="431794" indent="-215897" lvl="1">
                <a:lnSpc>
                  <a:spcPts val="2799"/>
                </a:lnSpc>
                <a:spcBef>
                  <a:spcPct val="0"/>
                </a:spcBef>
                <a:buFont typeface="Arial"/>
                <a:buChar char="•"/>
              </a:pPr>
              <a:r>
                <a:rPr lang="en-US" b="true" sz="1999">
                  <a:solidFill>
                    <a:srgbClr val="000000"/>
                  </a:solidFill>
                  <a:latin typeface="Open Sans 2 Bold"/>
                  <a:ea typeface="Open Sans 2 Bold"/>
                  <a:cs typeface="Open Sans 2 Bold"/>
                  <a:sym typeface="Open Sans 2 Bold"/>
                </a:rPr>
                <a:t>Customization &amp; integration services.</a:t>
              </a:r>
            </a:p>
          </p:txBody>
        </p:sp>
      </p:grpSp>
      <p:sp>
        <p:nvSpPr>
          <p:cNvPr name="Freeform 7" id="7"/>
          <p:cNvSpPr/>
          <p:nvPr/>
        </p:nvSpPr>
        <p:spPr>
          <a:xfrm flipH="false" flipV="false" rot="0">
            <a:off x="16444394" y="8301407"/>
            <a:ext cx="513150" cy="475830"/>
          </a:xfrm>
          <a:custGeom>
            <a:avLst/>
            <a:gdLst/>
            <a:ahLst/>
            <a:cxnLst/>
            <a:rect r="r" b="b" t="t" l="l"/>
            <a:pathLst>
              <a:path h="475830" w="513150">
                <a:moveTo>
                  <a:pt x="0" y="0"/>
                </a:moveTo>
                <a:lnTo>
                  <a:pt x="513150" y="0"/>
                </a:lnTo>
                <a:lnTo>
                  <a:pt x="513150" y="475830"/>
                </a:lnTo>
                <a:lnTo>
                  <a:pt x="0" y="4758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8" id="8"/>
          <p:cNvSpPr txBox="true"/>
          <p:nvPr/>
        </p:nvSpPr>
        <p:spPr>
          <a:xfrm rot="0">
            <a:off x="9572284" y="8207641"/>
            <a:ext cx="1937736" cy="283089"/>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Revenue Streams</a:t>
            </a:r>
          </a:p>
        </p:txBody>
      </p:sp>
      <p:grpSp>
        <p:nvGrpSpPr>
          <p:cNvPr name="Group 9" id="9"/>
          <p:cNvGrpSpPr/>
          <p:nvPr/>
        </p:nvGrpSpPr>
        <p:grpSpPr>
          <a:xfrm rot="0">
            <a:off x="1136607" y="1195451"/>
            <a:ext cx="3073619" cy="6735480"/>
            <a:chOff x="0" y="0"/>
            <a:chExt cx="3838289" cy="8411166"/>
          </a:xfrm>
        </p:grpSpPr>
        <p:sp>
          <p:nvSpPr>
            <p:cNvPr name="Freeform 10" id="10"/>
            <p:cNvSpPr/>
            <p:nvPr/>
          </p:nvSpPr>
          <p:spPr>
            <a:xfrm flipH="false" flipV="false" rot="0">
              <a:off x="0" y="0"/>
              <a:ext cx="3838289" cy="8411166"/>
            </a:xfrm>
            <a:custGeom>
              <a:avLst/>
              <a:gdLst/>
              <a:ahLst/>
              <a:cxnLst/>
              <a:rect r="r" b="b" t="t" l="l"/>
              <a:pathLst>
                <a:path h="8411166" w="3838289">
                  <a:moveTo>
                    <a:pt x="12594" y="0"/>
                  </a:moveTo>
                  <a:lnTo>
                    <a:pt x="3825695" y="0"/>
                  </a:lnTo>
                  <a:cubicBezTo>
                    <a:pt x="3829035" y="0"/>
                    <a:pt x="3832239" y="1327"/>
                    <a:pt x="3834600" y="3689"/>
                  </a:cubicBezTo>
                  <a:cubicBezTo>
                    <a:pt x="3836962" y="6051"/>
                    <a:pt x="3838289" y="9254"/>
                    <a:pt x="3838289" y="12594"/>
                  </a:cubicBezTo>
                  <a:lnTo>
                    <a:pt x="3838289" y="8398572"/>
                  </a:lnTo>
                  <a:cubicBezTo>
                    <a:pt x="3838289" y="8405527"/>
                    <a:pt x="3832651" y="8411166"/>
                    <a:pt x="3825695" y="8411166"/>
                  </a:cubicBezTo>
                  <a:lnTo>
                    <a:pt x="12594" y="8411166"/>
                  </a:lnTo>
                  <a:cubicBezTo>
                    <a:pt x="5639" y="8411166"/>
                    <a:pt x="0" y="8405527"/>
                    <a:pt x="0" y="8398572"/>
                  </a:cubicBezTo>
                  <a:lnTo>
                    <a:pt x="0" y="12594"/>
                  </a:lnTo>
                  <a:cubicBezTo>
                    <a:pt x="0" y="5639"/>
                    <a:pt x="5639" y="0"/>
                    <a:pt x="12594" y="0"/>
                  </a:cubicBezTo>
                  <a:close/>
                </a:path>
              </a:pathLst>
            </a:custGeom>
            <a:solidFill>
              <a:srgbClr val="E9F4F9"/>
            </a:solidFill>
            <a:ln cap="sq">
              <a:noFill/>
              <a:prstDash val="solid"/>
              <a:miter/>
            </a:ln>
          </p:spPr>
        </p:sp>
        <p:sp>
          <p:nvSpPr>
            <p:cNvPr name="TextBox 11" id="11"/>
            <p:cNvSpPr txBox="true"/>
            <p:nvPr/>
          </p:nvSpPr>
          <p:spPr>
            <a:xfrm>
              <a:off x="0" y="-38100"/>
              <a:ext cx="3838289" cy="8449266"/>
            </a:xfrm>
            <a:prstGeom prst="rect">
              <a:avLst/>
            </a:prstGeom>
          </p:spPr>
          <p:txBody>
            <a:bodyPr anchor="ctr" rtlCol="false" tIns="10777" lIns="10777" bIns="10777" rIns="10777"/>
            <a:lstStyle/>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Component Suppliers (ESP32, sensors, etc.)</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Central Database ( MongoDB)</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LoRaWAN Network Providers (if applicable)</a:t>
              </a:r>
            </a:p>
            <a:p>
              <a:pPr algn="l" marL="431794" indent="-215897" lvl="1">
                <a:lnSpc>
                  <a:spcPts val="2799"/>
                </a:lnSpc>
                <a:spcBef>
                  <a:spcPct val="0"/>
                </a:spcBef>
                <a:buFont typeface="Arial"/>
                <a:buChar char="•"/>
              </a:pPr>
              <a:r>
                <a:rPr lang="en-US" b="true" sz="1999">
                  <a:solidFill>
                    <a:srgbClr val="000000"/>
                  </a:solidFill>
                  <a:latin typeface="Open Sans 2 Bold"/>
                  <a:ea typeface="Open Sans 2 Bold"/>
                  <a:cs typeface="Open Sans 2 Bold"/>
                  <a:sym typeface="Open Sans 2 Bold"/>
                </a:rPr>
                <a:t>Local government agencies / Agricultural bodies</a:t>
              </a:r>
            </a:p>
          </p:txBody>
        </p:sp>
      </p:grpSp>
      <p:sp>
        <p:nvSpPr>
          <p:cNvPr name="Freeform 12" id="12"/>
          <p:cNvSpPr/>
          <p:nvPr/>
        </p:nvSpPr>
        <p:spPr>
          <a:xfrm flipH="false" flipV="false" rot="0">
            <a:off x="3514278" y="1383509"/>
            <a:ext cx="491502" cy="436096"/>
          </a:xfrm>
          <a:custGeom>
            <a:avLst/>
            <a:gdLst/>
            <a:ahLst/>
            <a:cxnLst/>
            <a:rect r="r" b="b" t="t" l="l"/>
            <a:pathLst>
              <a:path h="436096" w="491502">
                <a:moveTo>
                  <a:pt x="0" y="0"/>
                </a:moveTo>
                <a:lnTo>
                  <a:pt x="491502" y="0"/>
                </a:lnTo>
                <a:lnTo>
                  <a:pt x="491502" y="436096"/>
                </a:lnTo>
                <a:lnTo>
                  <a:pt x="0" y="43609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3" id="13"/>
          <p:cNvSpPr txBox="true"/>
          <p:nvPr/>
        </p:nvSpPr>
        <p:spPr>
          <a:xfrm rot="0">
            <a:off x="1398142" y="1426962"/>
            <a:ext cx="1379569" cy="570691"/>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Key Partnerships</a:t>
            </a:r>
          </a:p>
        </p:txBody>
      </p:sp>
      <p:grpSp>
        <p:nvGrpSpPr>
          <p:cNvPr name="Group 14" id="14"/>
          <p:cNvGrpSpPr/>
          <p:nvPr/>
        </p:nvGrpSpPr>
        <p:grpSpPr>
          <a:xfrm rot="0">
            <a:off x="4373101" y="1195451"/>
            <a:ext cx="3073619" cy="3319862"/>
            <a:chOff x="0" y="0"/>
            <a:chExt cx="3838289" cy="4145794"/>
          </a:xfrm>
        </p:grpSpPr>
        <p:sp>
          <p:nvSpPr>
            <p:cNvPr name="Freeform 15" id="15"/>
            <p:cNvSpPr/>
            <p:nvPr/>
          </p:nvSpPr>
          <p:spPr>
            <a:xfrm flipH="false" flipV="false" rot="0">
              <a:off x="0" y="0"/>
              <a:ext cx="3838289" cy="4145794"/>
            </a:xfrm>
            <a:custGeom>
              <a:avLst/>
              <a:gdLst/>
              <a:ahLst/>
              <a:cxnLst/>
              <a:rect r="r" b="b" t="t" l="l"/>
              <a:pathLst>
                <a:path h="4145794" w="3838289">
                  <a:moveTo>
                    <a:pt x="12594" y="0"/>
                  </a:moveTo>
                  <a:lnTo>
                    <a:pt x="3825695" y="0"/>
                  </a:lnTo>
                  <a:cubicBezTo>
                    <a:pt x="3829035" y="0"/>
                    <a:pt x="3832239" y="1327"/>
                    <a:pt x="3834600" y="3689"/>
                  </a:cubicBezTo>
                  <a:cubicBezTo>
                    <a:pt x="3836962" y="6051"/>
                    <a:pt x="3838289" y="9254"/>
                    <a:pt x="3838289" y="12594"/>
                  </a:cubicBezTo>
                  <a:lnTo>
                    <a:pt x="3838289" y="4133200"/>
                  </a:lnTo>
                  <a:cubicBezTo>
                    <a:pt x="3838289" y="4140155"/>
                    <a:pt x="3832651" y="4145794"/>
                    <a:pt x="3825695" y="4145794"/>
                  </a:cubicBezTo>
                  <a:lnTo>
                    <a:pt x="12594" y="4145794"/>
                  </a:lnTo>
                  <a:cubicBezTo>
                    <a:pt x="5639" y="4145794"/>
                    <a:pt x="0" y="4140155"/>
                    <a:pt x="0" y="4133200"/>
                  </a:cubicBezTo>
                  <a:lnTo>
                    <a:pt x="0" y="12594"/>
                  </a:lnTo>
                  <a:cubicBezTo>
                    <a:pt x="0" y="5639"/>
                    <a:pt x="5639" y="0"/>
                    <a:pt x="12594" y="0"/>
                  </a:cubicBezTo>
                  <a:close/>
                </a:path>
              </a:pathLst>
            </a:custGeom>
            <a:solidFill>
              <a:srgbClr val="E9F4F9"/>
            </a:solidFill>
            <a:ln cap="sq">
              <a:noFill/>
              <a:prstDash val="solid"/>
              <a:miter/>
            </a:ln>
          </p:spPr>
        </p:sp>
        <p:sp>
          <p:nvSpPr>
            <p:cNvPr name="TextBox 16" id="16"/>
            <p:cNvSpPr txBox="true"/>
            <p:nvPr/>
          </p:nvSpPr>
          <p:spPr>
            <a:xfrm>
              <a:off x="0" y="-28575"/>
              <a:ext cx="3838289" cy="4174369"/>
            </a:xfrm>
            <a:prstGeom prst="rect">
              <a:avLst/>
            </a:prstGeom>
          </p:spPr>
          <p:txBody>
            <a:bodyPr anchor="ctr" rtlCol="false" tIns="10777" lIns="10777" bIns="10777" rIns="10777"/>
            <a:lstStyle/>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R&amp;D (Hardware, Software, AI Models)</a:t>
              </a:r>
            </a:p>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Manufacturing &amp; Assembly (or sourcing)</a:t>
              </a:r>
            </a:p>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Platform Development &amp; Maintenance</a:t>
              </a:r>
            </a:p>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Sales, Marketing &amp; Customer Support</a:t>
              </a:r>
            </a:p>
          </p:txBody>
        </p:sp>
      </p:grpSp>
      <p:sp>
        <p:nvSpPr>
          <p:cNvPr name="Freeform 17" id="17"/>
          <p:cNvSpPr/>
          <p:nvPr/>
        </p:nvSpPr>
        <p:spPr>
          <a:xfrm flipH="false" flipV="false" rot="0">
            <a:off x="6846688" y="1271241"/>
            <a:ext cx="435583" cy="498068"/>
          </a:xfrm>
          <a:custGeom>
            <a:avLst/>
            <a:gdLst/>
            <a:ahLst/>
            <a:cxnLst/>
            <a:rect r="r" b="b" t="t" l="l"/>
            <a:pathLst>
              <a:path h="498068" w="435583">
                <a:moveTo>
                  <a:pt x="0" y="0"/>
                </a:moveTo>
                <a:lnTo>
                  <a:pt x="435583" y="0"/>
                </a:lnTo>
                <a:lnTo>
                  <a:pt x="435583" y="498067"/>
                </a:lnTo>
                <a:lnTo>
                  <a:pt x="0" y="49806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8" id="18"/>
          <p:cNvSpPr txBox="true"/>
          <p:nvPr/>
        </p:nvSpPr>
        <p:spPr>
          <a:xfrm rot="0">
            <a:off x="4633531" y="1247615"/>
            <a:ext cx="1589952" cy="283121"/>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Key Activities</a:t>
            </a:r>
          </a:p>
        </p:txBody>
      </p:sp>
      <p:grpSp>
        <p:nvGrpSpPr>
          <p:cNvPr name="Group 19" id="19"/>
          <p:cNvGrpSpPr/>
          <p:nvPr/>
        </p:nvGrpSpPr>
        <p:grpSpPr>
          <a:xfrm rot="0">
            <a:off x="7609438" y="1195451"/>
            <a:ext cx="3073619" cy="6735480"/>
            <a:chOff x="0" y="0"/>
            <a:chExt cx="3838289" cy="8411166"/>
          </a:xfrm>
        </p:grpSpPr>
        <p:sp>
          <p:nvSpPr>
            <p:cNvPr name="Freeform 20" id="20"/>
            <p:cNvSpPr/>
            <p:nvPr/>
          </p:nvSpPr>
          <p:spPr>
            <a:xfrm flipH="false" flipV="false" rot="0">
              <a:off x="0" y="0"/>
              <a:ext cx="3838289" cy="8411166"/>
            </a:xfrm>
            <a:custGeom>
              <a:avLst/>
              <a:gdLst/>
              <a:ahLst/>
              <a:cxnLst/>
              <a:rect r="r" b="b" t="t" l="l"/>
              <a:pathLst>
                <a:path h="8411166" w="3838289">
                  <a:moveTo>
                    <a:pt x="12594" y="0"/>
                  </a:moveTo>
                  <a:lnTo>
                    <a:pt x="3825695" y="0"/>
                  </a:lnTo>
                  <a:cubicBezTo>
                    <a:pt x="3829035" y="0"/>
                    <a:pt x="3832239" y="1327"/>
                    <a:pt x="3834600" y="3689"/>
                  </a:cubicBezTo>
                  <a:cubicBezTo>
                    <a:pt x="3836962" y="6051"/>
                    <a:pt x="3838289" y="9254"/>
                    <a:pt x="3838289" y="12594"/>
                  </a:cubicBezTo>
                  <a:lnTo>
                    <a:pt x="3838289" y="8398572"/>
                  </a:lnTo>
                  <a:cubicBezTo>
                    <a:pt x="3838289" y="8405527"/>
                    <a:pt x="3832651" y="8411166"/>
                    <a:pt x="3825695" y="8411166"/>
                  </a:cubicBezTo>
                  <a:lnTo>
                    <a:pt x="12594" y="8411166"/>
                  </a:lnTo>
                  <a:cubicBezTo>
                    <a:pt x="5639" y="8411166"/>
                    <a:pt x="0" y="8405527"/>
                    <a:pt x="0" y="8398572"/>
                  </a:cubicBezTo>
                  <a:lnTo>
                    <a:pt x="0" y="12594"/>
                  </a:lnTo>
                  <a:cubicBezTo>
                    <a:pt x="0" y="5639"/>
                    <a:pt x="5639" y="0"/>
                    <a:pt x="12594" y="0"/>
                  </a:cubicBezTo>
                  <a:close/>
                </a:path>
              </a:pathLst>
            </a:custGeom>
            <a:solidFill>
              <a:srgbClr val="E9F4F9"/>
            </a:solidFill>
            <a:ln cap="sq">
              <a:noFill/>
              <a:prstDash val="solid"/>
              <a:miter/>
            </a:ln>
          </p:spPr>
        </p:sp>
        <p:sp>
          <p:nvSpPr>
            <p:cNvPr name="TextBox 21" id="21"/>
            <p:cNvSpPr txBox="true"/>
            <p:nvPr/>
          </p:nvSpPr>
          <p:spPr>
            <a:xfrm>
              <a:off x="0" y="-38100"/>
              <a:ext cx="3838289" cy="8449266"/>
            </a:xfrm>
            <a:prstGeom prst="rect">
              <a:avLst/>
            </a:prstGeom>
          </p:spPr>
          <p:txBody>
            <a:bodyPr anchor="ctr" rtlCol="false" tIns="10777" lIns="10777" bIns="10777" rIns="10777"/>
            <a:lstStyle/>
            <a:p>
              <a:pPr algn="l">
                <a:lnSpc>
                  <a:spcPts val="2659"/>
                </a:lnSpc>
              </a:pPr>
            </a:p>
            <a:p>
              <a:pPr algn="l" marL="410205" indent="-205102" lvl="1">
                <a:lnSpc>
                  <a:spcPts val="2659"/>
                </a:lnSpc>
                <a:buFont typeface="Arial"/>
                <a:buChar char="•"/>
              </a:pPr>
              <a:r>
                <a:rPr lang="en-US" b="true" sz="1899">
                  <a:solidFill>
                    <a:srgbClr val="000000"/>
                  </a:solidFill>
                  <a:latin typeface="Open Sans 2 Bold"/>
                  <a:ea typeface="Open Sans 2 Bold"/>
                  <a:cs typeface="Open Sans 2 Bold"/>
                  <a:sym typeface="Open Sans 2 Bold"/>
                </a:rPr>
                <a:t>Reduced water waste &amp; cost savings (bills, maintenance).</a:t>
              </a:r>
            </a:p>
            <a:p>
              <a:pPr algn="l" marL="410205" indent="-205102" lvl="1">
                <a:lnSpc>
                  <a:spcPts val="2659"/>
                </a:lnSpc>
                <a:buFont typeface="Arial"/>
                <a:buChar char="•"/>
              </a:pPr>
              <a:r>
                <a:rPr lang="en-US" b="true" sz="1899">
                  <a:solidFill>
                    <a:srgbClr val="000000"/>
                  </a:solidFill>
                  <a:latin typeface="Open Sans 2 Bold"/>
                  <a:ea typeface="Open Sans 2 Bold"/>
                  <a:cs typeface="Open Sans 2 Bold"/>
                  <a:sym typeface="Open Sans 2 Bold"/>
                </a:rPr>
                <a:t>Real-time insights &amp; early leak/contamination detection.</a:t>
              </a:r>
            </a:p>
            <a:p>
              <a:pPr algn="l" marL="410205" indent="-205102" lvl="1">
                <a:lnSpc>
                  <a:spcPts val="2659"/>
                </a:lnSpc>
                <a:buFont typeface="Arial"/>
                <a:buChar char="•"/>
              </a:pPr>
              <a:r>
                <a:rPr lang="en-US" b="true" sz="1899">
                  <a:solidFill>
                    <a:srgbClr val="000000"/>
                  </a:solidFill>
                  <a:latin typeface="Open Sans 2 Bold"/>
                  <a:ea typeface="Open Sans 2 Bold"/>
                  <a:cs typeface="Open Sans 2 Bold"/>
                  <a:sym typeface="Open Sans 2 Bold"/>
                </a:rPr>
                <a:t>Predictive maintenance &amp; enhanced operational efficiency.</a:t>
              </a:r>
            </a:p>
            <a:p>
              <a:pPr algn="l" marL="410205" indent="-205102" lvl="1">
                <a:lnSpc>
                  <a:spcPts val="2659"/>
                </a:lnSpc>
                <a:spcBef>
                  <a:spcPct val="0"/>
                </a:spcBef>
                <a:buFont typeface="Arial"/>
                <a:buChar char="•"/>
              </a:pPr>
              <a:r>
                <a:rPr lang="en-US" b="true" sz="1899">
                  <a:solidFill>
                    <a:srgbClr val="000000"/>
                  </a:solidFill>
                  <a:latin typeface="Open Sans 2 Bold"/>
                  <a:ea typeface="Open Sans 2 Bold"/>
                  <a:cs typeface="Open Sans 2 Bold"/>
                  <a:sym typeface="Open Sans 2 Bold"/>
                </a:rPr>
                <a:t>Environmental compliance &amp; sustainable resource management.</a:t>
              </a:r>
            </a:p>
          </p:txBody>
        </p:sp>
      </p:grpSp>
      <p:sp>
        <p:nvSpPr>
          <p:cNvPr name="Freeform 22" id="22"/>
          <p:cNvSpPr/>
          <p:nvPr/>
        </p:nvSpPr>
        <p:spPr>
          <a:xfrm flipH="false" flipV="false" rot="0">
            <a:off x="9978299" y="1316238"/>
            <a:ext cx="562852" cy="513731"/>
          </a:xfrm>
          <a:custGeom>
            <a:avLst/>
            <a:gdLst/>
            <a:ahLst/>
            <a:cxnLst/>
            <a:rect r="r" b="b" t="t" l="l"/>
            <a:pathLst>
              <a:path h="513731" w="562852">
                <a:moveTo>
                  <a:pt x="0" y="0"/>
                </a:moveTo>
                <a:lnTo>
                  <a:pt x="562852" y="0"/>
                </a:lnTo>
                <a:lnTo>
                  <a:pt x="562852" y="513731"/>
                </a:lnTo>
                <a:lnTo>
                  <a:pt x="0" y="51373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a:ln cap="sq">
            <a:noFill/>
            <a:prstDash val="solid"/>
            <a:miter/>
          </a:ln>
        </p:spPr>
      </p:sp>
      <p:sp>
        <p:nvSpPr>
          <p:cNvPr name="TextBox 23" id="23"/>
          <p:cNvSpPr txBox="true"/>
          <p:nvPr/>
        </p:nvSpPr>
        <p:spPr>
          <a:xfrm rot="0">
            <a:off x="7880635" y="1426962"/>
            <a:ext cx="1793040" cy="570691"/>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Value Propositions</a:t>
            </a:r>
          </a:p>
        </p:txBody>
      </p:sp>
      <p:grpSp>
        <p:nvGrpSpPr>
          <p:cNvPr name="Group 24" id="24"/>
          <p:cNvGrpSpPr/>
          <p:nvPr/>
        </p:nvGrpSpPr>
        <p:grpSpPr>
          <a:xfrm rot="0">
            <a:off x="14082113" y="1195451"/>
            <a:ext cx="3073619" cy="6735480"/>
            <a:chOff x="0" y="0"/>
            <a:chExt cx="3838289" cy="8411166"/>
          </a:xfrm>
        </p:grpSpPr>
        <p:sp>
          <p:nvSpPr>
            <p:cNvPr name="Freeform 25" id="25"/>
            <p:cNvSpPr/>
            <p:nvPr/>
          </p:nvSpPr>
          <p:spPr>
            <a:xfrm flipH="false" flipV="false" rot="0">
              <a:off x="0" y="0"/>
              <a:ext cx="3838289" cy="8411166"/>
            </a:xfrm>
            <a:custGeom>
              <a:avLst/>
              <a:gdLst/>
              <a:ahLst/>
              <a:cxnLst/>
              <a:rect r="r" b="b" t="t" l="l"/>
              <a:pathLst>
                <a:path h="8411166" w="3838289">
                  <a:moveTo>
                    <a:pt x="12594" y="0"/>
                  </a:moveTo>
                  <a:lnTo>
                    <a:pt x="3825695" y="0"/>
                  </a:lnTo>
                  <a:cubicBezTo>
                    <a:pt x="3829035" y="0"/>
                    <a:pt x="3832239" y="1327"/>
                    <a:pt x="3834600" y="3689"/>
                  </a:cubicBezTo>
                  <a:cubicBezTo>
                    <a:pt x="3836962" y="6051"/>
                    <a:pt x="3838289" y="9254"/>
                    <a:pt x="3838289" y="12594"/>
                  </a:cubicBezTo>
                  <a:lnTo>
                    <a:pt x="3838289" y="8398572"/>
                  </a:lnTo>
                  <a:cubicBezTo>
                    <a:pt x="3838289" y="8405527"/>
                    <a:pt x="3832651" y="8411166"/>
                    <a:pt x="3825695" y="8411166"/>
                  </a:cubicBezTo>
                  <a:lnTo>
                    <a:pt x="12594" y="8411166"/>
                  </a:lnTo>
                  <a:cubicBezTo>
                    <a:pt x="5639" y="8411166"/>
                    <a:pt x="0" y="8405527"/>
                    <a:pt x="0" y="8398572"/>
                  </a:cubicBezTo>
                  <a:lnTo>
                    <a:pt x="0" y="12594"/>
                  </a:lnTo>
                  <a:cubicBezTo>
                    <a:pt x="0" y="5639"/>
                    <a:pt x="5639" y="0"/>
                    <a:pt x="12594" y="0"/>
                  </a:cubicBezTo>
                  <a:close/>
                </a:path>
              </a:pathLst>
            </a:custGeom>
            <a:solidFill>
              <a:srgbClr val="E9F4F9"/>
            </a:solidFill>
            <a:ln cap="sq">
              <a:noFill/>
              <a:prstDash val="solid"/>
              <a:miter/>
            </a:ln>
          </p:spPr>
        </p:sp>
        <p:sp>
          <p:nvSpPr>
            <p:cNvPr name="TextBox 26" id="26"/>
            <p:cNvSpPr txBox="true"/>
            <p:nvPr/>
          </p:nvSpPr>
          <p:spPr>
            <a:xfrm>
              <a:off x="0" y="-38100"/>
              <a:ext cx="3838289" cy="8449266"/>
            </a:xfrm>
            <a:prstGeom prst="rect">
              <a:avLst/>
            </a:prstGeom>
          </p:spPr>
          <p:txBody>
            <a:bodyPr anchor="ctr" rtlCol="false" tIns="10777" lIns="10777" bIns="10777" rIns="10777"/>
            <a:lstStyle/>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Homeowners (Residential)</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Agricultural Sector (Farmers, Agri-businesses)</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Municipal Water Utilities &amp; Public Sector</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Industrial Users</a:t>
              </a:r>
            </a:p>
            <a:p>
              <a:pPr algn="l">
                <a:lnSpc>
                  <a:spcPts val="1399"/>
                </a:lnSpc>
              </a:pPr>
            </a:p>
            <a:p>
              <a:pPr algn="l">
                <a:lnSpc>
                  <a:spcPts val="1399"/>
                </a:lnSpc>
                <a:spcBef>
                  <a:spcPct val="0"/>
                </a:spcBef>
              </a:pPr>
            </a:p>
          </p:txBody>
        </p:sp>
      </p:grpSp>
      <p:sp>
        <p:nvSpPr>
          <p:cNvPr name="Freeform 27" id="27"/>
          <p:cNvSpPr/>
          <p:nvPr/>
        </p:nvSpPr>
        <p:spPr>
          <a:xfrm flipH="false" flipV="false" rot="0">
            <a:off x="16453764" y="1316238"/>
            <a:ext cx="541986" cy="473991"/>
          </a:xfrm>
          <a:custGeom>
            <a:avLst/>
            <a:gdLst/>
            <a:ahLst/>
            <a:cxnLst/>
            <a:rect r="r" b="b" t="t" l="l"/>
            <a:pathLst>
              <a:path h="473991" w="541986">
                <a:moveTo>
                  <a:pt x="0" y="0"/>
                </a:moveTo>
                <a:lnTo>
                  <a:pt x="541986" y="0"/>
                </a:lnTo>
                <a:lnTo>
                  <a:pt x="541986" y="473992"/>
                </a:lnTo>
                <a:lnTo>
                  <a:pt x="0" y="473992"/>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a:ln cap="sq">
            <a:noFill/>
            <a:prstDash val="solid"/>
            <a:miter/>
          </a:ln>
        </p:spPr>
      </p:sp>
      <p:sp>
        <p:nvSpPr>
          <p:cNvPr name="TextBox 28" id="28"/>
          <p:cNvSpPr txBox="true"/>
          <p:nvPr/>
        </p:nvSpPr>
        <p:spPr>
          <a:xfrm rot="0">
            <a:off x="14353310" y="1426962"/>
            <a:ext cx="1937736" cy="570691"/>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Customer Segments</a:t>
            </a:r>
          </a:p>
        </p:txBody>
      </p:sp>
      <p:grpSp>
        <p:nvGrpSpPr>
          <p:cNvPr name="Group 29" id="29"/>
          <p:cNvGrpSpPr/>
          <p:nvPr/>
        </p:nvGrpSpPr>
        <p:grpSpPr>
          <a:xfrm rot="0">
            <a:off x="4373101" y="4652739"/>
            <a:ext cx="3073619" cy="3278192"/>
            <a:chOff x="0" y="0"/>
            <a:chExt cx="3838289" cy="4093757"/>
          </a:xfrm>
        </p:grpSpPr>
        <p:sp>
          <p:nvSpPr>
            <p:cNvPr name="Freeform 30" id="30"/>
            <p:cNvSpPr/>
            <p:nvPr/>
          </p:nvSpPr>
          <p:spPr>
            <a:xfrm flipH="false" flipV="false" rot="0">
              <a:off x="0" y="0"/>
              <a:ext cx="3838289" cy="4093757"/>
            </a:xfrm>
            <a:custGeom>
              <a:avLst/>
              <a:gdLst/>
              <a:ahLst/>
              <a:cxnLst/>
              <a:rect r="r" b="b" t="t" l="l"/>
              <a:pathLst>
                <a:path h="4093757" w="3838289">
                  <a:moveTo>
                    <a:pt x="12594" y="0"/>
                  </a:moveTo>
                  <a:lnTo>
                    <a:pt x="3825695" y="0"/>
                  </a:lnTo>
                  <a:cubicBezTo>
                    <a:pt x="3829035" y="0"/>
                    <a:pt x="3832239" y="1327"/>
                    <a:pt x="3834600" y="3689"/>
                  </a:cubicBezTo>
                  <a:cubicBezTo>
                    <a:pt x="3836962" y="6051"/>
                    <a:pt x="3838289" y="9254"/>
                    <a:pt x="3838289" y="12594"/>
                  </a:cubicBezTo>
                  <a:lnTo>
                    <a:pt x="3838289" y="4081163"/>
                  </a:lnTo>
                  <a:cubicBezTo>
                    <a:pt x="3838289" y="4088119"/>
                    <a:pt x="3832651" y="4093757"/>
                    <a:pt x="3825695" y="4093757"/>
                  </a:cubicBezTo>
                  <a:lnTo>
                    <a:pt x="12594" y="4093757"/>
                  </a:lnTo>
                  <a:cubicBezTo>
                    <a:pt x="5639" y="4093757"/>
                    <a:pt x="0" y="4088119"/>
                    <a:pt x="0" y="4081163"/>
                  </a:cubicBezTo>
                  <a:lnTo>
                    <a:pt x="0" y="12594"/>
                  </a:lnTo>
                  <a:cubicBezTo>
                    <a:pt x="0" y="5639"/>
                    <a:pt x="5639" y="0"/>
                    <a:pt x="12594" y="0"/>
                  </a:cubicBezTo>
                  <a:close/>
                </a:path>
              </a:pathLst>
            </a:custGeom>
            <a:solidFill>
              <a:srgbClr val="E9F4F9"/>
            </a:solidFill>
            <a:ln cap="sq">
              <a:noFill/>
              <a:prstDash val="solid"/>
              <a:miter/>
            </a:ln>
          </p:spPr>
        </p:sp>
        <p:sp>
          <p:nvSpPr>
            <p:cNvPr name="TextBox 31" id="31"/>
            <p:cNvSpPr txBox="true"/>
            <p:nvPr/>
          </p:nvSpPr>
          <p:spPr>
            <a:xfrm>
              <a:off x="0" y="-28575"/>
              <a:ext cx="3838289" cy="4122332"/>
            </a:xfrm>
            <a:prstGeom prst="rect">
              <a:avLst/>
            </a:prstGeom>
          </p:spPr>
          <p:txBody>
            <a:bodyPr anchor="ctr" rtlCol="false" tIns="10777" lIns="10777" bIns="10777" rIns="10777"/>
            <a:lstStyle/>
            <a:p>
              <a:pPr algn="l">
                <a:lnSpc>
                  <a:spcPts val="2519"/>
                </a:lnSpc>
              </a:pPr>
            </a:p>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Proprietary IP (AI algorithms, software)</a:t>
              </a:r>
            </a:p>
            <a:p>
              <a:pPr algn="l" marL="388615" indent="-194308" lvl="1">
                <a:lnSpc>
                  <a:spcPts val="2519"/>
                </a:lnSpc>
                <a:buFont typeface="Arial"/>
                <a:buChar char="•"/>
              </a:pPr>
              <a:r>
                <a:rPr lang="en-US" b="true" sz="1799">
                  <a:solidFill>
                    <a:srgbClr val="000000"/>
                  </a:solidFill>
                  <a:latin typeface="Open Sans 2 Bold"/>
                  <a:ea typeface="Open Sans 2 Bold"/>
                  <a:cs typeface="Open Sans 2 Bold"/>
                  <a:sym typeface="Open Sans 2 Bold"/>
                </a:rPr>
                <a:t>Hardware designs (Custom PCB)</a:t>
              </a:r>
            </a:p>
            <a:p>
              <a:pPr algn="l" marL="388615" indent="-194308" lvl="1">
                <a:lnSpc>
                  <a:spcPts val="2519"/>
                </a:lnSpc>
                <a:spcBef>
                  <a:spcPct val="0"/>
                </a:spcBef>
                <a:buFont typeface="Arial"/>
                <a:buChar char="•"/>
              </a:pPr>
              <a:r>
                <a:rPr lang="en-US" b="true" sz="1799">
                  <a:solidFill>
                    <a:srgbClr val="000000"/>
                  </a:solidFill>
                  <a:latin typeface="Open Sans 2 Bold"/>
                  <a:ea typeface="Open Sans 2 Bold"/>
                  <a:cs typeface="Open Sans 2 Bold"/>
                  <a:sym typeface="Open Sans 2 Bold"/>
                </a:rPr>
                <a:t>Technical Team (Engineers, Data Scientists)</a:t>
              </a:r>
            </a:p>
          </p:txBody>
        </p:sp>
      </p:grpSp>
      <p:sp>
        <p:nvSpPr>
          <p:cNvPr name="Freeform 32" id="32"/>
          <p:cNvSpPr/>
          <p:nvPr/>
        </p:nvSpPr>
        <p:spPr>
          <a:xfrm flipH="false" flipV="false" rot="0">
            <a:off x="6700331" y="4652739"/>
            <a:ext cx="604307" cy="486423"/>
          </a:xfrm>
          <a:custGeom>
            <a:avLst/>
            <a:gdLst/>
            <a:ahLst/>
            <a:cxnLst/>
            <a:rect r="r" b="b" t="t" l="l"/>
            <a:pathLst>
              <a:path h="486423" w="604307">
                <a:moveTo>
                  <a:pt x="0" y="0"/>
                </a:moveTo>
                <a:lnTo>
                  <a:pt x="604307" y="0"/>
                </a:lnTo>
                <a:lnTo>
                  <a:pt x="604307" y="486423"/>
                </a:lnTo>
                <a:lnTo>
                  <a:pt x="0" y="486423"/>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a:ln cap="sq">
            <a:noFill/>
            <a:prstDash val="solid"/>
            <a:miter/>
          </a:ln>
        </p:spPr>
      </p:sp>
      <p:sp>
        <p:nvSpPr>
          <p:cNvPr name="TextBox 33" id="33"/>
          <p:cNvSpPr txBox="true"/>
          <p:nvPr/>
        </p:nvSpPr>
        <p:spPr>
          <a:xfrm rot="0">
            <a:off x="4633531" y="4795224"/>
            <a:ext cx="1937736" cy="283089"/>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Key Resources</a:t>
            </a:r>
          </a:p>
        </p:txBody>
      </p:sp>
      <p:grpSp>
        <p:nvGrpSpPr>
          <p:cNvPr name="Group 34" id="34"/>
          <p:cNvGrpSpPr/>
          <p:nvPr/>
        </p:nvGrpSpPr>
        <p:grpSpPr>
          <a:xfrm rot="0">
            <a:off x="10845775" y="4652739"/>
            <a:ext cx="3073619" cy="3278192"/>
            <a:chOff x="0" y="0"/>
            <a:chExt cx="3838289" cy="4093757"/>
          </a:xfrm>
        </p:grpSpPr>
        <p:sp>
          <p:nvSpPr>
            <p:cNvPr name="Freeform 35" id="35"/>
            <p:cNvSpPr/>
            <p:nvPr/>
          </p:nvSpPr>
          <p:spPr>
            <a:xfrm flipH="false" flipV="false" rot="0">
              <a:off x="0" y="0"/>
              <a:ext cx="3838289" cy="4093757"/>
            </a:xfrm>
            <a:custGeom>
              <a:avLst/>
              <a:gdLst/>
              <a:ahLst/>
              <a:cxnLst/>
              <a:rect r="r" b="b" t="t" l="l"/>
              <a:pathLst>
                <a:path h="4093757" w="3838289">
                  <a:moveTo>
                    <a:pt x="12594" y="0"/>
                  </a:moveTo>
                  <a:lnTo>
                    <a:pt x="3825695" y="0"/>
                  </a:lnTo>
                  <a:cubicBezTo>
                    <a:pt x="3829035" y="0"/>
                    <a:pt x="3832239" y="1327"/>
                    <a:pt x="3834600" y="3689"/>
                  </a:cubicBezTo>
                  <a:cubicBezTo>
                    <a:pt x="3836962" y="6051"/>
                    <a:pt x="3838289" y="9254"/>
                    <a:pt x="3838289" y="12594"/>
                  </a:cubicBezTo>
                  <a:lnTo>
                    <a:pt x="3838289" y="4081163"/>
                  </a:lnTo>
                  <a:cubicBezTo>
                    <a:pt x="3838289" y="4088119"/>
                    <a:pt x="3832651" y="4093757"/>
                    <a:pt x="3825695" y="4093757"/>
                  </a:cubicBezTo>
                  <a:lnTo>
                    <a:pt x="12594" y="4093757"/>
                  </a:lnTo>
                  <a:cubicBezTo>
                    <a:pt x="5639" y="4093757"/>
                    <a:pt x="0" y="4088119"/>
                    <a:pt x="0" y="4081163"/>
                  </a:cubicBezTo>
                  <a:lnTo>
                    <a:pt x="0" y="12594"/>
                  </a:lnTo>
                  <a:cubicBezTo>
                    <a:pt x="0" y="5639"/>
                    <a:pt x="5639" y="0"/>
                    <a:pt x="12594" y="0"/>
                  </a:cubicBezTo>
                  <a:close/>
                </a:path>
              </a:pathLst>
            </a:custGeom>
            <a:solidFill>
              <a:srgbClr val="E9F4F9"/>
            </a:solidFill>
            <a:ln cap="sq">
              <a:noFill/>
              <a:prstDash val="solid"/>
              <a:miter/>
            </a:ln>
          </p:spPr>
        </p:sp>
        <p:sp>
          <p:nvSpPr>
            <p:cNvPr name="TextBox 36" id="36"/>
            <p:cNvSpPr txBox="true"/>
            <p:nvPr/>
          </p:nvSpPr>
          <p:spPr>
            <a:xfrm>
              <a:off x="0" y="-38100"/>
              <a:ext cx="3838289" cy="4131857"/>
            </a:xfrm>
            <a:prstGeom prst="rect">
              <a:avLst/>
            </a:prstGeom>
          </p:spPr>
          <p:txBody>
            <a:bodyPr anchor="ctr" rtlCol="false" tIns="10777" lIns="10777" bIns="10777" rIns="10777"/>
            <a:lstStyle/>
            <a:p>
              <a:pPr algn="l">
                <a:lnSpc>
                  <a:spcPts val="2799"/>
                </a:lnSpc>
              </a:pP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Mobile App (Flutter) &amp; Web Platform (Direct-to-User)</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Direct Sales &amp; Partnerships (for B2B/B2G)</a:t>
              </a:r>
            </a:p>
            <a:p>
              <a:pPr algn="l" marL="431794" indent="-215897" lvl="1">
                <a:lnSpc>
                  <a:spcPts val="2799"/>
                </a:lnSpc>
                <a:spcBef>
                  <a:spcPct val="0"/>
                </a:spcBef>
                <a:buFont typeface="Arial"/>
                <a:buChar char="•"/>
              </a:pPr>
              <a:r>
                <a:rPr lang="en-US" b="true" sz="1999">
                  <a:solidFill>
                    <a:srgbClr val="000000"/>
                  </a:solidFill>
                  <a:latin typeface="Open Sans 2 Bold"/>
                  <a:ea typeface="Open Sans 2 Bold"/>
                  <a:cs typeface="Open Sans 2 Bold"/>
                  <a:sym typeface="Open Sans 2 Bold"/>
                </a:rPr>
                <a:t>Local Installers / Distributors</a:t>
              </a:r>
            </a:p>
          </p:txBody>
        </p:sp>
      </p:grpSp>
      <p:sp>
        <p:nvSpPr>
          <p:cNvPr name="Freeform 37" id="37"/>
          <p:cNvSpPr/>
          <p:nvPr/>
        </p:nvSpPr>
        <p:spPr>
          <a:xfrm flipH="false" flipV="false" rot="0">
            <a:off x="13130091" y="4627170"/>
            <a:ext cx="646064" cy="412306"/>
          </a:xfrm>
          <a:custGeom>
            <a:avLst/>
            <a:gdLst/>
            <a:ahLst/>
            <a:cxnLst/>
            <a:rect r="r" b="b" t="t" l="l"/>
            <a:pathLst>
              <a:path h="412306" w="646064">
                <a:moveTo>
                  <a:pt x="0" y="0"/>
                </a:moveTo>
                <a:lnTo>
                  <a:pt x="646064" y="0"/>
                </a:lnTo>
                <a:lnTo>
                  <a:pt x="646064" y="412307"/>
                </a:lnTo>
                <a:lnTo>
                  <a:pt x="0" y="412307"/>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a:ln cap="sq">
            <a:noFill/>
            <a:prstDash val="solid"/>
            <a:miter/>
          </a:ln>
        </p:spPr>
      </p:sp>
      <p:sp>
        <p:nvSpPr>
          <p:cNvPr name="TextBox 38" id="38"/>
          <p:cNvSpPr txBox="true"/>
          <p:nvPr/>
        </p:nvSpPr>
        <p:spPr>
          <a:xfrm rot="0">
            <a:off x="11116972" y="4709249"/>
            <a:ext cx="1937736" cy="283089"/>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Channels</a:t>
            </a:r>
          </a:p>
        </p:txBody>
      </p:sp>
      <p:grpSp>
        <p:nvGrpSpPr>
          <p:cNvPr name="Group 39" id="39"/>
          <p:cNvGrpSpPr/>
          <p:nvPr/>
        </p:nvGrpSpPr>
        <p:grpSpPr>
          <a:xfrm rot="0">
            <a:off x="10845775" y="1195451"/>
            <a:ext cx="3073619" cy="3319862"/>
            <a:chOff x="0" y="0"/>
            <a:chExt cx="3838289" cy="4145794"/>
          </a:xfrm>
        </p:grpSpPr>
        <p:sp>
          <p:nvSpPr>
            <p:cNvPr name="Freeform 40" id="40"/>
            <p:cNvSpPr/>
            <p:nvPr/>
          </p:nvSpPr>
          <p:spPr>
            <a:xfrm flipH="false" flipV="false" rot="0">
              <a:off x="0" y="0"/>
              <a:ext cx="3838289" cy="4145794"/>
            </a:xfrm>
            <a:custGeom>
              <a:avLst/>
              <a:gdLst/>
              <a:ahLst/>
              <a:cxnLst/>
              <a:rect r="r" b="b" t="t" l="l"/>
              <a:pathLst>
                <a:path h="4145794" w="3838289">
                  <a:moveTo>
                    <a:pt x="12594" y="0"/>
                  </a:moveTo>
                  <a:lnTo>
                    <a:pt x="3825695" y="0"/>
                  </a:lnTo>
                  <a:cubicBezTo>
                    <a:pt x="3829035" y="0"/>
                    <a:pt x="3832239" y="1327"/>
                    <a:pt x="3834600" y="3689"/>
                  </a:cubicBezTo>
                  <a:cubicBezTo>
                    <a:pt x="3836962" y="6051"/>
                    <a:pt x="3838289" y="9254"/>
                    <a:pt x="3838289" y="12594"/>
                  </a:cubicBezTo>
                  <a:lnTo>
                    <a:pt x="3838289" y="4133200"/>
                  </a:lnTo>
                  <a:cubicBezTo>
                    <a:pt x="3838289" y="4140155"/>
                    <a:pt x="3832651" y="4145794"/>
                    <a:pt x="3825695" y="4145794"/>
                  </a:cubicBezTo>
                  <a:lnTo>
                    <a:pt x="12594" y="4145794"/>
                  </a:lnTo>
                  <a:cubicBezTo>
                    <a:pt x="5639" y="4145794"/>
                    <a:pt x="0" y="4140155"/>
                    <a:pt x="0" y="4133200"/>
                  </a:cubicBezTo>
                  <a:lnTo>
                    <a:pt x="0" y="12594"/>
                  </a:lnTo>
                  <a:cubicBezTo>
                    <a:pt x="0" y="5639"/>
                    <a:pt x="5639" y="0"/>
                    <a:pt x="12594" y="0"/>
                  </a:cubicBezTo>
                  <a:close/>
                </a:path>
              </a:pathLst>
            </a:custGeom>
            <a:solidFill>
              <a:srgbClr val="E9F4F9"/>
            </a:solidFill>
            <a:ln cap="sq">
              <a:noFill/>
              <a:prstDash val="solid"/>
              <a:miter/>
            </a:ln>
          </p:spPr>
        </p:sp>
        <p:sp>
          <p:nvSpPr>
            <p:cNvPr name="TextBox 41" id="41"/>
            <p:cNvSpPr txBox="true"/>
            <p:nvPr/>
          </p:nvSpPr>
          <p:spPr>
            <a:xfrm>
              <a:off x="0" y="-38100"/>
              <a:ext cx="3838289" cy="4183894"/>
            </a:xfrm>
            <a:prstGeom prst="rect">
              <a:avLst/>
            </a:prstGeom>
          </p:spPr>
          <p:txBody>
            <a:bodyPr anchor="ctr" rtlCol="false" tIns="10777" lIns="10777" bIns="10777" rIns="10777"/>
            <a:lstStyle/>
            <a:p>
              <a:pPr algn="l">
                <a:lnSpc>
                  <a:spcPts val="2799"/>
                </a:lnSpc>
              </a:pP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Self-Service (App/Web)</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Dedicated Support (Enterprise)</a:t>
              </a:r>
            </a:p>
            <a:p>
              <a:pPr algn="l" marL="431794" indent="-215897" lvl="1">
                <a:lnSpc>
                  <a:spcPts val="2799"/>
                </a:lnSpc>
                <a:spcBef>
                  <a:spcPct val="0"/>
                </a:spcBef>
                <a:buFont typeface="Arial"/>
                <a:buChar char="•"/>
              </a:pPr>
              <a:r>
                <a:rPr lang="en-US" b="true" sz="1999">
                  <a:solidFill>
                    <a:srgbClr val="000000"/>
                  </a:solidFill>
                  <a:latin typeface="Open Sans 2 Bold"/>
                  <a:ea typeface="Open Sans 2 Bold"/>
                  <a:cs typeface="Open Sans 2 Bold"/>
                  <a:sym typeface="Open Sans 2 Bold"/>
                </a:rPr>
                <a:t>Community Forums</a:t>
              </a:r>
            </a:p>
          </p:txBody>
        </p:sp>
      </p:grpSp>
      <p:sp>
        <p:nvSpPr>
          <p:cNvPr name="Freeform 42" id="42"/>
          <p:cNvSpPr/>
          <p:nvPr/>
        </p:nvSpPr>
        <p:spPr>
          <a:xfrm flipH="false" flipV="false" rot="0">
            <a:off x="13257166" y="1271241"/>
            <a:ext cx="518989" cy="518989"/>
          </a:xfrm>
          <a:custGeom>
            <a:avLst/>
            <a:gdLst/>
            <a:ahLst/>
            <a:cxnLst/>
            <a:rect r="r" b="b" t="t" l="l"/>
            <a:pathLst>
              <a:path h="518989" w="518989">
                <a:moveTo>
                  <a:pt x="0" y="0"/>
                </a:moveTo>
                <a:lnTo>
                  <a:pt x="518989" y="0"/>
                </a:lnTo>
                <a:lnTo>
                  <a:pt x="518989" y="518989"/>
                </a:lnTo>
                <a:lnTo>
                  <a:pt x="0" y="518989"/>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a:ln cap="sq">
            <a:noFill/>
            <a:prstDash val="solid"/>
            <a:miter/>
          </a:ln>
        </p:spPr>
      </p:sp>
      <p:grpSp>
        <p:nvGrpSpPr>
          <p:cNvPr name="Group 43" id="43"/>
          <p:cNvGrpSpPr/>
          <p:nvPr/>
        </p:nvGrpSpPr>
        <p:grpSpPr>
          <a:xfrm rot="0">
            <a:off x="1136607" y="8116292"/>
            <a:ext cx="7915009" cy="2170708"/>
            <a:chOff x="0" y="0"/>
            <a:chExt cx="9884143" cy="2710748"/>
          </a:xfrm>
        </p:grpSpPr>
        <p:sp>
          <p:nvSpPr>
            <p:cNvPr name="Freeform 44" id="44"/>
            <p:cNvSpPr/>
            <p:nvPr/>
          </p:nvSpPr>
          <p:spPr>
            <a:xfrm flipH="false" flipV="false" rot="0">
              <a:off x="0" y="0"/>
              <a:ext cx="9884143" cy="2710748"/>
            </a:xfrm>
            <a:custGeom>
              <a:avLst/>
              <a:gdLst/>
              <a:ahLst/>
              <a:cxnLst/>
              <a:rect r="r" b="b" t="t" l="l"/>
              <a:pathLst>
                <a:path h="2710748" w="9884143">
                  <a:moveTo>
                    <a:pt x="4891" y="0"/>
                  </a:moveTo>
                  <a:lnTo>
                    <a:pt x="9879253" y="0"/>
                  </a:lnTo>
                  <a:cubicBezTo>
                    <a:pt x="9880550" y="0"/>
                    <a:pt x="9881794" y="515"/>
                    <a:pt x="9882711" y="1432"/>
                  </a:cubicBezTo>
                  <a:cubicBezTo>
                    <a:pt x="9883628" y="2350"/>
                    <a:pt x="9884143" y="3594"/>
                    <a:pt x="9884143" y="4891"/>
                  </a:cubicBezTo>
                  <a:lnTo>
                    <a:pt x="9884143" y="2705857"/>
                  </a:lnTo>
                  <a:cubicBezTo>
                    <a:pt x="9884143" y="2707154"/>
                    <a:pt x="9883628" y="2708398"/>
                    <a:pt x="9882711" y="2709315"/>
                  </a:cubicBezTo>
                  <a:cubicBezTo>
                    <a:pt x="9881794" y="2710233"/>
                    <a:pt x="9880550" y="2710748"/>
                    <a:pt x="9879253" y="2710748"/>
                  </a:cubicBezTo>
                  <a:lnTo>
                    <a:pt x="4891" y="2710748"/>
                  </a:lnTo>
                  <a:cubicBezTo>
                    <a:pt x="3594" y="2710748"/>
                    <a:pt x="2350" y="2710233"/>
                    <a:pt x="1432" y="2709315"/>
                  </a:cubicBezTo>
                  <a:cubicBezTo>
                    <a:pt x="515" y="2708398"/>
                    <a:pt x="0" y="2707154"/>
                    <a:pt x="0" y="2705857"/>
                  </a:cubicBezTo>
                  <a:lnTo>
                    <a:pt x="0" y="4891"/>
                  </a:lnTo>
                  <a:cubicBezTo>
                    <a:pt x="0" y="3594"/>
                    <a:pt x="515" y="2350"/>
                    <a:pt x="1432" y="1432"/>
                  </a:cubicBezTo>
                  <a:cubicBezTo>
                    <a:pt x="2350" y="515"/>
                    <a:pt x="3594" y="0"/>
                    <a:pt x="4891" y="0"/>
                  </a:cubicBezTo>
                  <a:close/>
                </a:path>
              </a:pathLst>
            </a:custGeom>
            <a:solidFill>
              <a:srgbClr val="E9F4F9"/>
            </a:solidFill>
            <a:ln cap="sq">
              <a:noFill/>
              <a:prstDash val="solid"/>
              <a:miter/>
            </a:ln>
          </p:spPr>
        </p:sp>
        <p:sp>
          <p:nvSpPr>
            <p:cNvPr name="TextBox 45" id="45"/>
            <p:cNvSpPr txBox="true"/>
            <p:nvPr/>
          </p:nvSpPr>
          <p:spPr>
            <a:xfrm>
              <a:off x="0" y="-38100"/>
              <a:ext cx="9884143" cy="2748848"/>
            </a:xfrm>
            <a:prstGeom prst="rect">
              <a:avLst/>
            </a:prstGeom>
          </p:spPr>
          <p:txBody>
            <a:bodyPr anchor="ctr" rtlCol="false" tIns="10777" lIns="10777" bIns="10777" rIns="10777"/>
            <a:lstStyle/>
            <a:p>
              <a:pPr algn="l">
                <a:lnSpc>
                  <a:spcPts val="2799"/>
                </a:lnSpc>
              </a:pP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R&amp;D, Hardware (COGS)</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Software Licenses</a:t>
              </a:r>
            </a:p>
            <a:p>
              <a:pPr algn="l" marL="431794" indent="-215897" lvl="1">
                <a:lnSpc>
                  <a:spcPts val="2799"/>
                </a:lnSpc>
                <a:buFont typeface="Arial"/>
                <a:buChar char="•"/>
              </a:pPr>
              <a:r>
                <a:rPr lang="en-US" b="true" sz="1999">
                  <a:solidFill>
                    <a:srgbClr val="000000"/>
                  </a:solidFill>
                  <a:latin typeface="Open Sans 2 Bold"/>
                  <a:ea typeface="Open Sans 2 Bold"/>
                  <a:cs typeface="Open Sans 2 Bold"/>
                  <a:sym typeface="Open Sans 2 Bold"/>
                </a:rPr>
                <a:t>Salaries, Marketing &amp; Sales</a:t>
              </a:r>
            </a:p>
            <a:p>
              <a:pPr algn="l" marL="431794" indent="-215897" lvl="1">
                <a:lnSpc>
                  <a:spcPts val="2799"/>
                </a:lnSpc>
                <a:spcBef>
                  <a:spcPct val="0"/>
                </a:spcBef>
                <a:buFont typeface="Arial"/>
                <a:buChar char="•"/>
              </a:pPr>
              <a:r>
                <a:rPr lang="en-US" b="true" sz="1999">
                  <a:solidFill>
                    <a:srgbClr val="000000"/>
                  </a:solidFill>
                  <a:latin typeface="Open Sans 2 Bold"/>
                  <a:ea typeface="Open Sans 2 Bold"/>
                  <a:cs typeface="Open Sans 2 Bold"/>
                  <a:sym typeface="Open Sans 2 Bold"/>
                </a:rPr>
                <a:t>Operations &amp; Support</a:t>
              </a:r>
            </a:p>
          </p:txBody>
        </p:sp>
      </p:grpSp>
      <p:sp>
        <p:nvSpPr>
          <p:cNvPr name="Freeform 46" id="46"/>
          <p:cNvSpPr/>
          <p:nvPr/>
        </p:nvSpPr>
        <p:spPr>
          <a:xfrm flipH="false" flipV="false" rot="0">
            <a:off x="8374273" y="8284729"/>
            <a:ext cx="509187" cy="509187"/>
          </a:xfrm>
          <a:custGeom>
            <a:avLst/>
            <a:gdLst/>
            <a:ahLst/>
            <a:cxnLst/>
            <a:rect r="r" b="b" t="t" l="l"/>
            <a:pathLst>
              <a:path h="509187" w="509187">
                <a:moveTo>
                  <a:pt x="0" y="0"/>
                </a:moveTo>
                <a:lnTo>
                  <a:pt x="509187" y="0"/>
                </a:lnTo>
                <a:lnTo>
                  <a:pt x="509187" y="509186"/>
                </a:lnTo>
                <a:lnTo>
                  <a:pt x="0" y="509186"/>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a:ln cap="sq">
            <a:noFill/>
            <a:prstDash val="solid"/>
            <a:miter/>
          </a:ln>
        </p:spPr>
      </p:sp>
      <p:sp>
        <p:nvSpPr>
          <p:cNvPr name="TextBox 47" id="47"/>
          <p:cNvSpPr txBox="true"/>
          <p:nvPr/>
        </p:nvSpPr>
        <p:spPr>
          <a:xfrm rot="0">
            <a:off x="1398142" y="8207641"/>
            <a:ext cx="1937736" cy="283089"/>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Cost Structure</a:t>
            </a:r>
          </a:p>
        </p:txBody>
      </p:sp>
      <p:grpSp>
        <p:nvGrpSpPr>
          <p:cNvPr name="Group 48" id="48"/>
          <p:cNvGrpSpPr/>
          <p:nvPr/>
        </p:nvGrpSpPr>
        <p:grpSpPr>
          <a:xfrm rot="0">
            <a:off x="11066568" y="354570"/>
            <a:ext cx="1927116" cy="440642"/>
            <a:chOff x="0" y="0"/>
            <a:chExt cx="2406554" cy="550267"/>
          </a:xfrm>
        </p:grpSpPr>
        <p:sp>
          <p:nvSpPr>
            <p:cNvPr name="Freeform 49" id="49"/>
            <p:cNvSpPr/>
            <p:nvPr/>
          </p:nvSpPr>
          <p:spPr>
            <a:xfrm flipH="false" flipV="false" rot="0">
              <a:off x="0" y="0"/>
              <a:ext cx="2406554" cy="550267"/>
            </a:xfrm>
            <a:custGeom>
              <a:avLst/>
              <a:gdLst/>
              <a:ahLst/>
              <a:cxnLst/>
              <a:rect r="r" b="b" t="t" l="l"/>
              <a:pathLst>
                <a:path h="550267" w="2406554">
                  <a:moveTo>
                    <a:pt x="20087" y="0"/>
                  </a:moveTo>
                  <a:lnTo>
                    <a:pt x="2386467" y="0"/>
                  </a:lnTo>
                  <a:cubicBezTo>
                    <a:pt x="2397560" y="0"/>
                    <a:pt x="2406554" y="8993"/>
                    <a:pt x="2406554" y="20087"/>
                  </a:cubicBezTo>
                  <a:lnTo>
                    <a:pt x="2406554" y="530180"/>
                  </a:lnTo>
                  <a:cubicBezTo>
                    <a:pt x="2406554" y="541274"/>
                    <a:pt x="2397560" y="550267"/>
                    <a:pt x="2386467" y="550267"/>
                  </a:cubicBezTo>
                  <a:lnTo>
                    <a:pt x="20087" y="550267"/>
                  </a:lnTo>
                  <a:cubicBezTo>
                    <a:pt x="14759" y="550267"/>
                    <a:pt x="9650" y="548151"/>
                    <a:pt x="5883" y="544384"/>
                  </a:cubicBezTo>
                  <a:cubicBezTo>
                    <a:pt x="2116" y="540617"/>
                    <a:pt x="0" y="535508"/>
                    <a:pt x="0" y="530180"/>
                  </a:cubicBezTo>
                  <a:lnTo>
                    <a:pt x="0" y="20087"/>
                  </a:lnTo>
                  <a:cubicBezTo>
                    <a:pt x="0" y="14759"/>
                    <a:pt x="2116" y="9650"/>
                    <a:pt x="5883" y="5883"/>
                  </a:cubicBezTo>
                  <a:cubicBezTo>
                    <a:pt x="9650" y="2116"/>
                    <a:pt x="14759" y="0"/>
                    <a:pt x="20087" y="0"/>
                  </a:cubicBezTo>
                  <a:close/>
                </a:path>
              </a:pathLst>
            </a:custGeom>
            <a:solidFill>
              <a:srgbClr val="E9F4F9"/>
            </a:solidFill>
            <a:ln cap="sq">
              <a:noFill/>
              <a:prstDash val="solid"/>
              <a:miter/>
            </a:ln>
          </p:spPr>
        </p:sp>
        <p:sp>
          <p:nvSpPr>
            <p:cNvPr name="TextBox 50" id="50"/>
            <p:cNvSpPr txBox="true"/>
            <p:nvPr/>
          </p:nvSpPr>
          <p:spPr>
            <a:xfrm>
              <a:off x="0" y="-19050"/>
              <a:ext cx="2406554" cy="569317"/>
            </a:xfrm>
            <a:prstGeom prst="rect">
              <a:avLst/>
            </a:prstGeom>
          </p:spPr>
          <p:txBody>
            <a:bodyPr anchor="ctr" rtlCol="false" tIns="10777" lIns="10777" bIns="10777" rIns="10777"/>
            <a:lstStyle/>
            <a:p>
              <a:pPr algn="ctr" marL="0" indent="0" lvl="0">
                <a:lnSpc>
                  <a:spcPts val="1399"/>
                </a:lnSpc>
                <a:spcBef>
                  <a:spcPct val="0"/>
                </a:spcBef>
              </a:pPr>
            </a:p>
          </p:txBody>
        </p:sp>
      </p:grpSp>
      <p:sp>
        <p:nvSpPr>
          <p:cNvPr name="TextBox 51" id="51"/>
          <p:cNvSpPr txBox="true"/>
          <p:nvPr/>
        </p:nvSpPr>
        <p:spPr>
          <a:xfrm rot="0">
            <a:off x="11248004" y="-35513"/>
            <a:ext cx="933424" cy="283089"/>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Date:</a:t>
            </a:r>
          </a:p>
        </p:txBody>
      </p:sp>
      <p:grpSp>
        <p:nvGrpSpPr>
          <p:cNvPr name="Group 52" id="52"/>
          <p:cNvGrpSpPr/>
          <p:nvPr/>
        </p:nvGrpSpPr>
        <p:grpSpPr>
          <a:xfrm rot="0">
            <a:off x="13516660" y="354570"/>
            <a:ext cx="1456282" cy="440642"/>
            <a:chOff x="0" y="0"/>
            <a:chExt cx="1818582" cy="550267"/>
          </a:xfrm>
        </p:grpSpPr>
        <p:sp>
          <p:nvSpPr>
            <p:cNvPr name="Freeform 53" id="53"/>
            <p:cNvSpPr/>
            <p:nvPr/>
          </p:nvSpPr>
          <p:spPr>
            <a:xfrm flipH="false" flipV="false" rot="0">
              <a:off x="0" y="0"/>
              <a:ext cx="1818582" cy="550267"/>
            </a:xfrm>
            <a:custGeom>
              <a:avLst/>
              <a:gdLst/>
              <a:ahLst/>
              <a:cxnLst/>
              <a:rect r="r" b="b" t="t" l="l"/>
              <a:pathLst>
                <a:path h="550267" w="1818582">
                  <a:moveTo>
                    <a:pt x="26581" y="0"/>
                  </a:moveTo>
                  <a:lnTo>
                    <a:pt x="1792001" y="0"/>
                  </a:lnTo>
                  <a:cubicBezTo>
                    <a:pt x="1799051" y="0"/>
                    <a:pt x="1805812" y="2801"/>
                    <a:pt x="1810797" y="7785"/>
                  </a:cubicBezTo>
                  <a:cubicBezTo>
                    <a:pt x="1815782" y="12770"/>
                    <a:pt x="1818582" y="19531"/>
                    <a:pt x="1818582" y="26581"/>
                  </a:cubicBezTo>
                  <a:lnTo>
                    <a:pt x="1818582" y="523686"/>
                  </a:lnTo>
                  <a:cubicBezTo>
                    <a:pt x="1818582" y="538366"/>
                    <a:pt x="1806682" y="550267"/>
                    <a:pt x="1792001" y="550267"/>
                  </a:cubicBezTo>
                  <a:lnTo>
                    <a:pt x="26581" y="550267"/>
                  </a:lnTo>
                  <a:cubicBezTo>
                    <a:pt x="19531" y="550267"/>
                    <a:pt x="12770" y="547467"/>
                    <a:pt x="7785" y="542482"/>
                  </a:cubicBezTo>
                  <a:cubicBezTo>
                    <a:pt x="2801" y="537497"/>
                    <a:pt x="0" y="530736"/>
                    <a:pt x="0" y="523686"/>
                  </a:cubicBezTo>
                  <a:lnTo>
                    <a:pt x="0" y="26581"/>
                  </a:lnTo>
                  <a:cubicBezTo>
                    <a:pt x="0" y="19531"/>
                    <a:pt x="2801" y="12770"/>
                    <a:pt x="7785" y="7785"/>
                  </a:cubicBezTo>
                  <a:cubicBezTo>
                    <a:pt x="12770" y="2801"/>
                    <a:pt x="19531" y="0"/>
                    <a:pt x="26581" y="0"/>
                  </a:cubicBezTo>
                  <a:close/>
                </a:path>
              </a:pathLst>
            </a:custGeom>
            <a:solidFill>
              <a:srgbClr val="E9F4F9"/>
            </a:solidFill>
            <a:ln cap="sq">
              <a:noFill/>
              <a:prstDash val="solid"/>
              <a:miter/>
            </a:ln>
          </p:spPr>
        </p:sp>
        <p:sp>
          <p:nvSpPr>
            <p:cNvPr name="TextBox 54" id="54"/>
            <p:cNvSpPr txBox="true"/>
            <p:nvPr/>
          </p:nvSpPr>
          <p:spPr>
            <a:xfrm>
              <a:off x="0" y="-19050"/>
              <a:ext cx="1818582" cy="569317"/>
            </a:xfrm>
            <a:prstGeom prst="rect">
              <a:avLst/>
            </a:prstGeom>
          </p:spPr>
          <p:txBody>
            <a:bodyPr anchor="ctr" rtlCol="false" tIns="10777" lIns="10777" bIns="10777" rIns="10777"/>
            <a:lstStyle/>
            <a:p>
              <a:pPr algn="ctr" marL="0" indent="0" lvl="0">
                <a:lnSpc>
                  <a:spcPts val="1399"/>
                </a:lnSpc>
                <a:spcBef>
                  <a:spcPct val="0"/>
                </a:spcBef>
              </a:pPr>
            </a:p>
          </p:txBody>
        </p:sp>
      </p:grpSp>
      <p:sp>
        <p:nvSpPr>
          <p:cNvPr name="TextBox 55" id="55"/>
          <p:cNvSpPr txBox="true"/>
          <p:nvPr/>
        </p:nvSpPr>
        <p:spPr>
          <a:xfrm rot="0">
            <a:off x="13659093" y="-35513"/>
            <a:ext cx="1171416" cy="283089"/>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Version:</a:t>
            </a:r>
          </a:p>
        </p:txBody>
      </p:sp>
      <p:grpSp>
        <p:nvGrpSpPr>
          <p:cNvPr name="Group 56" id="56"/>
          <p:cNvGrpSpPr/>
          <p:nvPr/>
        </p:nvGrpSpPr>
        <p:grpSpPr>
          <a:xfrm rot="0">
            <a:off x="7605099" y="354570"/>
            <a:ext cx="3077958" cy="440642"/>
            <a:chOff x="0" y="0"/>
            <a:chExt cx="3843708" cy="550267"/>
          </a:xfrm>
        </p:grpSpPr>
        <p:sp>
          <p:nvSpPr>
            <p:cNvPr name="Freeform 57" id="57"/>
            <p:cNvSpPr/>
            <p:nvPr/>
          </p:nvSpPr>
          <p:spPr>
            <a:xfrm flipH="false" flipV="false" rot="0">
              <a:off x="0" y="0"/>
              <a:ext cx="3843708" cy="550267"/>
            </a:xfrm>
            <a:custGeom>
              <a:avLst/>
              <a:gdLst/>
              <a:ahLst/>
              <a:cxnLst/>
              <a:rect r="r" b="b" t="t" l="l"/>
              <a:pathLst>
                <a:path h="550267" w="3843708">
                  <a:moveTo>
                    <a:pt x="12576" y="0"/>
                  </a:moveTo>
                  <a:lnTo>
                    <a:pt x="3831131" y="0"/>
                  </a:lnTo>
                  <a:cubicBezTo>
                    <a:pt x="3834467" y="0"/>
                    <a:pt x="3837666" y="1325"/>
                    <a:pt x="3840024" y="3684"/>
                  </a:cubicBezTo>
                  <a:cubicBezTo>
                    <a:pt x="3842383" y="6042"/>
                    <a:pt x="3843708" y="9241"/>
                    <a:pt x="3843708" y="12576"/>
                  </a:cubicBezTo>
                  <a:lnTo>
                    <a:pt x="3843708" y="537691"/>
                  </a:lnTo>
                  <a:cubicBezTo>
                    <a:pt x="3843708" y="544637"/>
                    <a:pt x="3838077" y="550267"/>
                    <a:pt x="3831131" y="550267"/>
                  </a:cubicBezTo>
                  <a:lnTo>
                    <a:pt x="12576" y="550267"/>
                  </a:lnTo>
                  <a:cubicBezTo>
                    <a:pt x="5631" y="550267"/>
                    <a:pt x="0" y="544637"/>
                    <a:pt x="0" y="537691"/>
                  </a:cubicBezTo>
                  <a:lnTo>
                    <a:pt x="0" y="12576"/>
                  </a:lnTo>
                  <a:cubicBezTo>
                    <a:pt x="0" y="5631"/>
                    <a:pt x="5631" y="0"/>
                    <a:pt x="12576" y="0"/>
                  </a:cubicBezTo>
                  <a:close/>
                </a:path>
              </a:pathLst>
            </a:custGeom>
            <a:solidFill>
              <a:srgbClr val="E9F4F9"/>
            </a:solidFill>
            <a:ln cap="sq">
              <a:noFill/>
              <a:prstDash val="solid"/>
              <a:miter/>
            </a:ln>
          </p:spPr>
        </p:sp>
        <p:sp>
          <p:nvSpPr>
            <p:cNvPr name="TextBox 58" id="58"/>
            <p:cNvSpPr txBox="true"/>
            <p:nvPr/>
          </p:nvSpPr>
          <p:spPr>
            <a:xfrm>
              <a:off x="0" y="-19050"/>
              <a:ext cx="3843708" cy="569317"/>
            </a:xfrm>
            <a:prstGeom prst="rect">
              <a:avLst/>
            </a:prstGeom>
          </p:spPr>
          <p:txBody>
            <a:bodyPr anchor="ctr" rtlCol="false" tIns="10777" lIns="10777" bIns="10777" rIns="10777"/>
            <a:lstStyle/>
            <a:p>
              <a:pPr algn="ctr" marL="0" indent="0" lvl="0">
                <a:lnSpc>
                  <a:spcPts val="1399"/>
                </a:lnSpc>
                <a:spcBef>
                  <a:spcPct val="0"/>
                </a:spcBef>
              </a:pPr>
            </a:p>
          </p:txBody>
        </p:sp>
      </p:grpSp>
      <p:sp>
        <p:nvSpPr>
          <p:cNvPr name="TextBox 59" id="59"/>
          <p:cNvSpPr txBox="true"/>
          <p:nvPr/>
        </p:nvSpPr>
        <p:spPr>
          <a:xfrm rot="0">
            <a:off x="7755838" y="-38100"/>
            <a:ext cx="2140845" cy="283121"/>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Designed for:</a:t>
            </a:r>
          </a:p>
        </p:txBody>
      </p:sp>
      <p:sp>
        <p:nvSpPr>
          <p:cNvPr name="TextBox 60" id="60"/>
          <p:cNvSpPr txBox="true"/>
          <p:nvPr/>
        </p:nvSpPr>
        <p:spPr>
          <a:xfrm rot="0">
            <a:off x="11116972" y="1426962"/>
            <a:ext cx="1937736" cy="570691"/>
          </a:xfrm>
          <a:prstGeom prst="rect">
            <a:avLst/>
          </a:prstGeom>
        </p:spPr>
        <p:txBody>
          <a:bodyPr anchor="t" rtlCol="false" tIns="0" lIns="0" bIns="0" rIns="0">
            <a:spAutoFit/>
          </a:bodyPr>
          <a:lstStyle/>
          <a:p>
            <a:pPr algn="l">
              <a:lnSpc>
                <a:spcPts val="2348"/>
              </a:lnSpc>
              <a:spcBef>
                <a:spcPct val="0"/>
              </a:spcBef>
            </a:pPr>
            <a:r>
              <a:rPr lang="en-US" b="true" sz="1677">
                <a:solidFill>
                  <a:srgbClr val="000000"/>
                </a:solidFill>
                <a:latin typeface="Open Sans 2 Bold"/>
                <a:ea typeface="Open Sans 2 Bold"/>
                <a:cs typeface="Open Sans 2 Bold"/>
                <a:sym typeface="Open Sans 2 Bold"/>
              </a:rPr>
              <a:t>Customer Relationships</a:t>
            </a:r>
          </a:p>
        </p:txBody>
      </p:sp>
      <p:sp>
        <p:nvSpPr>
          <p:cNvPr name="TextBox 61" id="61"/>
          <p:cNvSpPr txBox="true"/>
          <p:nvPr/>
        </p:nvSpPr>
        <p:spPr>
          <a:xfrm rot="0">
            <a:off x="7981194" y="414281"/>
            <a:ext cx="2140845" cy="283121"/>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WSSM</a:t>
            </a:r>
          </a:p>
        </p:txBody>
      </p:sp>
      <p:sp>
        <p:nvSpPr>
          <p:cNvPr name="TextBox 62" id="62"/>
          <p:cNvSpPr txBox="true"/>
          <p:nvPr/>
        </p:nvSpPr>
        <p:spPr>
          <a:xfrm rot="0">
            <a:off x="11248004" y="414281"/>
            <a:ext cx="2140845" cy="283121"/>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18/05/2025</a:t>
            </a:r>
          </a:p>
        </p:txBody>
      </p:sp>
      <p:sp>
        <p:nvSpPr>
          <p:cNvPr name="TextBox 63" id="63"/>
          <p:cNvSpPr txBox="true"/>
          <p:nvPr/>
        </p:nvSpPr>
        <p:spPr>
          <a:xfrm rot="0">
            <a:off x="13659093" y="414281"/>
            <a:ext cx="1313849" cy="283121"/>
          </a:xfrm>
          <a:prstGeom prst="rect">
            <a:avLst/>
          </a:prstGeom>
        </p:spPr>
        <p:txBody>
          <a:bodyPr anchor="t" rtlCol="false" tIns="0" lIns="0" bIns="0" rIns="0">
            <a:spAutoFit/>
          </a:bodyPr>
          <a:lstStyle/>
          <a:p>
            <a:pPr algn="l">
              <a:lnSpc>
                <a:spcPts val="2348"/>
              </a:lnSpc>
              <a:spcBef>
                <a:spcPct val="0"/>
              </a:spcBef>
            </a:pPr>
            <a:r>
              <a:rPr lang="en-US" sz="1677">
                <a:solidFill>
                  <a:srgbClr val="000000"/>
                </a:solidFill>
                <a:latin typeface="Open Sans 2"/>
                <a:ea typeface="Open Sans 2"/>
                <a:cs typeface="Open Sans 2"/>
                <a:sym typeface="Open Sans 2"/>
              </a:rPr>
              <a:t>Modéle N°1</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B9FB7"/>
        </a:solidFill>
      </p:bgPr>
    </p:bg>
    <p:spTree>
      <p:nvGrpSpPr>
        <p:cNvPr id="1" name=""/>
        <p:cNvGrpSpPr/>
        <p:nvPr/>
      </p:nvGrpSpPr>
      <p:grpSpPr>
        <a:xfrm>
          <a:off x="0" y="0"/>
          <a:ext cx="0" cy="0"/>
          <a:chOff x="0" y="0"/>
          <a:chExt cx="0" cy="0"/>
        </a:xfrm>
      </p:grpSpPr>
      <p:sp>
        <p:nvSpPr>
          <p:cNvPr name="Freeform 2" id="2"/>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2"/>
            <a:stretch>
              <a:fillRect l="0" t="0" r="0" b="0"/>
            </a:stretch>
          </a:blipFill>
        </p:spPr>
      </p:sp>
      <p:sp>
        <p:nvSpPr>
          <p:cNvPr name="Freeform 3" id="3"/>
          <p:cNvSpPr/>
          <p:nvPr/>
        </p:nvSpPr>
        <p:spPr>
          <a:xfrm flipH="false" flipV="false" rot="0">
            <a:off x="7510026" y="2650675"/>
            <a:ext cx="4188866" cy="4114800"/>
          </a:xfrm>
          <a:custGeom>
            <a:avLst/>
            <a:gdLst/>
            <a:ahLst/>
            <a:cxnLst/>
            <a:rect r="r" b="b" t="t" l="l"/>
            <a:pathLst>
              <a:path h="4114800" w="4188866">
                <a:moveTo>
                  <a:pt x="0" y="0"/>
                </a:moveTo>
                <a:lnTo>
                  <a:pt x="4188867" y="0"/>
                </a:lnTo>
                <a:lnTo>
                  <a:pt x="418886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424126" y="6270774"/>
            <a:ext cx="5238750" cy="4114800"/>
          </a:xfrm>
          <a:custGeom>
            <a:avLst/>
            <a:gdLst/>
            <a:ahLst/>
            <a:cxnLst/>
            <a:rect r="r" b="b" t="t" l="l"/>
            <a:pathLst>
              <a:path h="4114800" w="5238750">
                <a:moveTo>
                  <a:pt x="0" y="0"/>
                </a:moveTo>
                <a:lnTo>
                  <a:pt x="5238750" y="0"/>
                </a:lnTo>
                <a:lnTo>
                  <a:pt x="523875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7159982" y="1536534"/>
            <a:ext cx="2607588" cy="781686"/>
          </a:xfrm>
          <a:prstGeom prst="rect">
            <a:avLst/>
          </a:prstGeom>
        </p:spPr>
        <p:txBody>
          <a:bodyPr anchor="t" rtlCol="false" tIns="0" lIns="0" bIns="0" rIns="0">
            <a:spAutoFit/>
          </a:bodyPr>
          <a:lstStyle/>
          <a:p>
            <a:pPr algn="ctr">
              <a:lnSpc>
                <a:spcPts val="5739"/>
              </a:lnSpc>
              <a:spcBef>
                <a:spcPct val="0"/>
              </a:spcBef>
            </a:pPr>
            <a:r>
              <a:rPr lang="en-US" b="true" sz="4099">
                <a:solidFill>
                  <a:srgbClr val="FFFEFE"/>
                </a:solidFill>
                <a:latin typeface="Futura Bold"/>
                <a:ea typeface="Futura Bold"/>
                <a:cs typeface="Futura Bold"/>
                <a:sym typeface="Futura Bold"/>
              </a:rPr>
              <a:t>4P</a:t>
            </a:r>
            <a:r>
              <a:rPr lang="en-US" b="true" sz="4099">
                <a:solidFill>
                  <a:srgbClr val="FFFEFE"/>
                </a:solidFill>
                <a:latin typeface="Futura Bold"/>
                <a:ea typeface="Futura Bold"/>
                <a:cs typeface="Futura Bold"/>
                <a:sym typeface="Futura Bold"/>
              </a:rPr>
              <a:t> Analysis</a:t>
            </a:r>
          </a:p>
        </p:txBody>
      </p:sp>
      <p:sp>
        <p:nvSpPr>
          <p:cNvPr name="TextBox 6" id="6"/>
          <p:cNvSpPr txBox="true"/>
          <p:nvPr/>
        </p:nvSpPr>
        <p:spPr>
          <a:xfrm rot="0">
            <a:off x="10206630" y="3554280"/>
            <a:ext cx="6597541" cy="763270"/>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Poppins Light Bold"/>
                <a:ea typeface="Poppins Light Bold"/>
                <a:cs typeface="Poppins Light Bold"/>
                <a:sym typeface="Poppins Light Bold"/>
              </a:rPr>
              <a:t>Price: Cost-Effective Strategy, Potential one-time hardware purchase</a:t>
            </a:r>
          </a:p>
        </p:txBody>
      </p:sp>
      <p:sp>
        <p:nvSpPr>
          <p:cNvPr name="TextBox 7" id="7"/>
          <p:cNvSpPr txBox="true"/>
          <p:nvPr/>
        </p:nvSpPr>
        <p:spPr>
          <a:xfrm rot="0">
            <a:off x="801398" y="3554280"/>
            <a:ext cx="7251719" cy="1153795"/>
          </a:xfrm>
          <a:prstGeom prst="rect">
            <a:avLst/>
          </a:prstGeom>
        </p:spPr>
        <p:txBody>
          <a:bodyPr anchor="t" rtlCol="false" tIns="0" lIns="0" bIns="0" rIns="0">
            <a:spAutoFit/>
          </a:bodyPr>
          <a:lstStyle/>
          <a:p>
            <a:pPr algn="ctr">
              <a:lnSpc>
                <a:spcPts val="3079"/>
              </a:lnSpc>
              <a:spcBef>
                <a:spcPct val="0"/>
              </a:spcBef>
            </a:pPr>
            <a:r>
              <a:rPr lang="en-US" sz="2199">
                <a:solidFill>
                  <a:srgbClr val="000000"/>
                </a:solidFill>
                <a:latin typeface="Poppins Light Bold"/>
                <a:ea typeface="Poppins Light Bold"/>
                <a:cs typeface="Poppins Light Bold"/>
                <a:sym typeface="Poppins Light Bold"/>
              </a:rPr>
              <a:t>P</a:t>
            </a:r>
            <a:r>
              <a:rPr lang="en-US" sz="2199">
                <a:solidFill>
                  <a:srgbClr val="000000"/>
                </a:solidFill>
                <a:latin typeface="Poppins Light Bold"/>
                <a:ea typeface="Poppins Light Bold"/>
                <a:cs typeface="Poppins Light Bold"/>
                <a:sym typeface="Poppins Light Bold"/>
              </a:rPr>
              <a:t>roduct: Integrated WSSM system: Hardware (ESP32, PCB) &amp; Software (Edge AI, Mobile/Web Apps) </a:t>
            </a:r>
          </a:p>
        </p:txBody>
      </p:sp>
      <p:sp>
        <p:nvSpPr>
          <p:cNvPr name="TextBox 8" id="8"/>
          <p:cNvSpPr txBox="true"/>
          <p:nvPr/>
        </p:nvSpPr>
        <p:spPr>
          <a:xfrm rot="0">
            <a:off x="9704311" y="6442914"/>
            <a:ext cx="5555318" cy="11893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Poppins Light Bold"/>
                <a:ea typeface="Poppins Light Bold"/>
                <a:cs typeface="Poppins Light Bold"/>
                <a:sym typeface="Poppins Light Bold"/>
              </a:rPr>
              <a:t>Place: Direct sales for B2B (agricultural, industrial) and B2G (municipalities) clients</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18</a:t>
            </a:r>
          </a:p>
        </p:txBody>
      </p:sp>
      <p:sp>
        <p:nvSpPr>
          <p:cNvPr name="TextBox 10" id="10"/>
          <p:cNvSpPr txBox="true"/>
          <p:nvPr/>
        </p:nvSpPr>
        <p:spPr>
          <a:xfrm rot="0">
            <a:off x="2497799" y="6223149"/>
            <a:ext cx="5555318" cy="1189355"/>
          </a:xfrm>
          <a:prstGeom prst="rect">
            <a:avLst/>
          </a:prstGeom>
        </p:spPr>
        <p:txBody>
          <a:bodyPr anchor="t" rtlCol="false" tIns="0" lIns="0" bIns="0" rIns="0">
            <a:spAutoFit/>
          </a:bodyPr>
          <a:lstStyle/>
          <a:p>
            <a:pPr algn="ctr">
              <a:lnSpc>
                <a:spcPts val="3219"/>
              </a:lnSpc>
              <a:spcBef>
                <a:spcPct val="0"/>
              </a:spcBef>
            </a:pPr>
            <a:r>
              <a:rPr lang="en-US" sz="2299">
                <a:solidFill>
                  <a:srgbClr val="000000"/>
                </a:solidFill>
                <a:latin typeface="Poppins Light Bold"/>
                <a:ea typeface="Poppins Light Bold"/>
                <a:cs typeface="Poppins Light Bold"/>
                <a:sym typeface="Poppins Light Bold"/>
              </a:rPr>
              <a:t>Promotion: Digital Marketing, Industry Engagement, Pilot Programs &amp; Case Studies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8EEF1"/>
        </a:solidFill>
      </p:bgPr>
    </p:bg>
    <p:spTree>
      <p:nvGrpSpPr>
        <p:cNvPr id="1" name=""/>
        <p:cNvGrpSpPr/>
        <p:nvPr/>
      </p:nvGrpSpPr>
      <p:grpSpPr>
        <a:xfrm>
          <a:off x="0" y="0"/>
          <a:ext cx="0" cy="0"/>
          <a:chOff x="0" y="0"/>
          <a:chExt cx="0" cy="0"/>
        </a:xfrm>
      </p:grpSpPr>
      <p:sp>
        <p:nvSpPr>
          <p:cNvPr name="Freeform 2" id="2"/>
          <p:cNvSpPr/>
          <p:nvPr/>
        </p:nvSpPr>
        <p:spPr>
          <a:xfrm flipH="false" flipV="false" rot="0">
            <a:off x="-3806763" y="-124565"/>
            <a:ext cx="13160063" cy="9720876"/>
          </a:xfrm>
          <a:custGeom>
            <a:avLst/>
            <a:gdLst/>
            <a:ahLst/>
            <a:cxnLst/>
            <a:rect r="r" b="b" t="t" l="l"/>
            <a:pathLst>
              <a:path h="9720876" w="13160063">
                <a:moveTo>
                  <a:pt x="0" y="0"/>
                </a:moveTo>
                <a:lnTo>
                  <a:pt x="13160063" y="0"/>
                </a:lnTo>
                <a:lnTo>
                  <a:pt x="13160063" y="9720876"/>
                </a:lnTo>
                <a:lnTo>
                  <a:pt x="0" y="9720876"/>
                </a:lnTo>
                <a:lnTo>
                  <a:pt x="0" y="0"/>
                </a:lnTo>
                <a:close/>
              </a:path>
            </a:pathLst>
          </a:custGeom>
          <a:blipFill>
            <a:blip r:embed="rId2"/>
            <a:stretch>
              <a:fillRect l="-15936" t="0" r="-4008" b="-6351"/>
            </a:stretch>
          </a:blipFill>
        </p:spPr>
      </p:sp>
      <p:sp>
        <p:nvSpPr>
          <p:cNvPr name="Freeform 3" id="3"/>
          <p:cNvSpPr/>
          <p:nvPr/>
        </p:nvSpPr>
        <p:spPr>
          <a:xfrm flipH="false" flipV="false" rot="0">
            <a:off x="15888845" y="-31063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3"/>
            <a:stretch>
              <a:fillRect l="0" t="0" r="0" b="0"/>
            </a:stretch>
          </a:blipFill>
        </p:spPr>
      </p:sp>
      <p:sp>
        <p:nvSpPr>
          <p:cNvPr name="TextBox 4" id="4"/>
          <p:cNvSpPr txBox="true"/>
          <p:nvPr/>
        </p:nvSpPr>
        <p:spPr>
          <a:xfrm rot="0">
            <a:off x="5476718" y="185791"/>
            <a:ext cx="8678411" cy="843193"/>
          </a:xfrm>
          <a:prstGeom prst="rect">
            <a:avLst/>
          </a:prstGeom>
        </p:spPr>
        <p:txBody>
          <a:bodyPr anchor="t" rtlCol="false" tIns="0" lIns="0" bIns="0" rIns="0">
            <a:spAutoFit/>
          </a:bodyPr>
          <a:lstStyle/>
          <a:p>
            <a:pPr algn="l" marL="0" indent="0" lvl="0">
              <a:lnSpc>
                <a:spcPts val="6549"/>
              </a:lnSpc>
              <a:spcBef>
                <a:spcPct val="0"/>
              </a:spcBef>
            </a:pPr>
            <a:r>
              <a:rPr lang="en-US" b="true" sz="4678" i="true">
                <a:solidFill>
                  <a:srgbClr val="E45832"/>
                </a:solidFill>
                <a:latin typeface="Poppins Bold Italics"/>
                <a:ea typeface="Poppins Bold Italics"/>
                <a:cs typeface="Poppins Bold Italics"/>
                <a:sym typeface="Poppins Bold Italics"/>
              </a:rPr>
              <a:t>Competitive </a:t>
            </a:r>
            <a:r>
              <a:rPr lang="en-US" b="true" sz="4678" i="true">
                <a:solidFill>
                  <a:srgbClr val="0F4662"/>
                </a:solidFill>
                <a:latin typeface="Poppins Bold Italics"/>
                <a:ea typeface="Poppins Bold Italics"/>
                <a:cs typeface="Poppins Bold Italics"/>
                <a:sym typeface="Poppins Bold Italics"/>
              </a:rPr>
              <a:t>Advantage </a:t>
            </a:r>
          </a:p>
        </p:txBody>
      </p:sp>
      <p:sp>
        <p:nvSpPr>
          <p:cNvPr name="TextBox 5" id="5"/>
          <p:cNvSpPr txBox="true"/>
          <p:nvPr/>
        </p:nvSpPr>
        <p:spPr>
          <a:xfrm rot="0">
            <a:off x="9508728" y="3957118"/>
            <a:ext cx="8779272" cy="3060066"/>
          </a:xfrm>
          <a:prstGeom prst="rect">
            <a:avLst/>
          </a:prstGeom>
        </p:spPr>
        <p:txBody>
          <a:bodyPr anchor="t" rtlCol="false" tIns="0" lIns="0" bIns="0" rIns="0">
            <a:spAutoFit/>
          </a:bodyPr>
          <a:lstStyle/>
          <a:p>
            <a:pPr algn="l" marL="626106" indent="-313053" lvl="1">
              <a:lnSpc>
                <a:spcPts val="4059"/>
              </a:lnSpc>
              <a:buFont typeface="Arial"/>
              <a:buChar char="•"/>
            </a:pPr>
            <a:r>
              <a:rPr lang="en-US" sz="2899">
                <a:solidFill>
                  <a:srgbClr val="0F4662"/>
                </a:solidFill>
                <a:latin typeface="Poppins Light"/>
                <a:ea typeface="Poppins Light"/>
                <a:cs typeface="Poppins Light"/>
                <a:sym typeface="Poppins Light"/>
              </a:rPr>
              <a:t>AI</a:t>
            </a:r>
            <a:r>
              <a:rPr lang="en-US" sz="2899">
                <a:solidFill>
                  <a:srgbClr val="0F4662"/>
                </a:solidFill>
                <a:latin typeface="Poppins Light"/>
                <a:ea typeface="Poppins Light"/>
                <a:cs typeface="Poppins Light"/>
                <a:sym typeface="Poppins Light"/>
              </a:rPr>
              <a:t>-Driven Multi-Parameter</a:t>
            </a:r>
            <a:r>
              <a:rPr lang="en-US" sz="2899">
                <a:solidFill>
                  <a:srgbClr val="0F4662"/>
                </a:solidFill>
                <a:latin typeface="Poppins Light"/>
                <a:ea typeface="Poppins Light"/>
                <a:cs typeface="Poppins Light"/>
                <a:sym typeface="Poppins Light"/>
              </a:rPr>
              <a:t> Intelligence</a:t>
            </a:r>
          </a:p>
          <a:p>
            <a:pPr algn="l" marL="626106" indent="-313053" lvl="1">
              <a:lnSpc>
                <a:spcPts val="4059"/>
              </a:lnSpc>
              <a:buFont typeface="Arial"/>
              <a:buChar char="•"/>
            </a:pPr>
            <a:r>
              <a:rPr lang="en-US" sz="2899">
                <a:solidFill>
                  <a:srgbClr val="0F4662"/>
                </a:solidFill>
                <a:latin typeface="Poppins Light"/>
                <a:ea typeface="Poppins Light"/>
                <a:cs typeface="Poppins Light"/>
                <a:sym typeface="Poppins Light"/>
              </a:rPr>
              <a:t>Cost-Effective &amp; Scalable Solution</a:t>
            </a:r>
          </a:p>
          <a:p>
            <a:pPr algn="l" marL="626106" indent="-313053" lvl="1">
              <a:lnSpc>
                <a:spcPts val="4059"/>
              </a:lnSpc>
              <a:buFont typeface="Arial"/>
              <a:buChar char="•"/>
            </a:pPr>
            <a:r>
              <a:rPr lang="en-US" sz="2899">
                <a:solidFill>
                  <a:srgbClr val="0F4662"/>
                </a:solidFill>
                <a:latin typeface="Poppins Light"/>
                <a:ea typeface="Poppins Light"/>
                <a:cs typeface="Poppins Light"/>
                <a:sym typeface="Poppins Light"/>
              </a:rPr>
              <a:t>Comprehensive User Platform</a:t>
            </a:r>
          </a:p>
          <a:p>
            <a:pPr algn="l" marL="626106" indent="-313053" lvl="1">
              <a:lnSpc>
                <a:spcPts val="4059"/>
              </a:lnSpc>
              <a:buFont typeface="Arial"/>
              <a:buChar char="•"/>
            </a:pPr>
            <a:r>
              <a:rPr lang="en-US" sz="2899">
                <a:solidFill>
                  <a:srgbClr val="0F4662"/>
                </a:solidFill>
                <a:latin typeface="Poppins Light"/>
                <a:ea typeface="Poppins Light"/>
                <a:cs typeface="Poppins Light"/>
                <a:sym typeface="Poppins Light"/>
              </a:rPr>
              <a:t>Advanced Technology &amp; Resilience (Edge AI &amp; SD card)</a:t>
            </a:r>
          </a:p>
          <a:p>
            <a:pPr algn="l" marL="626106" indent="-313053" lvl="1">
              <a:lnSpc>
                <a:spcPts val="4059"/>
              </a:lnSpc>
              <a:buFont typeface="Arial"/>
              <a:buChar char="•"/>
            </a:pPr>
            <a:r>
              <a:rPr lang="en-US" sz="2899">
                <a:solidFill>
                  <a:srgbClr val="0F4662"/>
                </a:solidFill>
                <a:latin typeface="Poppins Light"/>
                <a:ea typeface="Poppins Light"/>
                <a:cs typeface="Poppins Light"/>
                <a:sym typeface="Poppins Light"/>
              </a:rPr>
              <a:t>Local Adaptation &amp; Compliance</a:t>
            </a:r>
          </a:p>
        </p:txBody>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sp>
        <p:nvSpPr>
          <p:cNvPr name="AutoShape 2" id="2"/>
          <p:cNvSpPr/>
          <p:nvPr/>
        </p:nvSpPr>
        <p:spPr>
          <a:xfrm>
            <a:off x="5705620" y="2742696"/>
            <a:ext cx="529" cy="8862637"/>
          </a:xfrm>
          <a:prstGeom prst="line">
            <a:avLst/>
          </a:prstGeom>
          <a:ln cap="flat" w="19050">
            <a:solidFill>
              <a:srgbClr val="2A6D6D"/>
            </a:solidFill>
            <a:prstDash val="solid"/>
            <a:headEnd type="none" len="sm" w="sm"/>
            <a:tailEnd type="none" len="sm" w="sm"/>
          </a:ln>
        </p:spPr>
      </p:sp>
      <p:sp>
        <p:nvSpPr>
          <p:cNvPr name="Freeform 3" id="3"/>
          <p:cNvSpPr/>
          <p:nvPr/>
        </p:nvSpPr>
        <p:spPr>
          <a:xfrm flipH="false" flipV="false" rot="0">
            <a:off x="16413831" y="321902"/>
            <a:ext cx="1413596" cy="1413596"/>
          </a:xfrm>
          <a:custGeom>
            <a:avLst/>
            <a:gdLst/>
            <a:ahLst/>
            <a:cxnLst/>
            <a:rect r="r" b="b" t="t" l="l"/>
            <a:pathLst>
              <a:path h="1413596" w="1413596">
                <a:moveTo>
                  <a:pt x="0" y="0"/>
                </a:moveTo>
                <a:lnTo>
                  <a:pt x="1413596" y="0"/>
                </a:lnTo>
                <a:lnTo>
                  <a:pt x="1413596" y="1413596"/>
                </a:lnTo>
                <a:lnTo>
                  <a:pt x="0" y="1413596"/>
                </a:lnTo>
                <a:lnTo>
                  <a:pt x="0" y="0"/>
                </a:lnTo>
                <a:close/>
              </a:path>
            </a:pathLst>
          </a:custGeom>
          <a:blipFill>
            <a:blip r:embed="rId2"/>
            <a:stretch>
              <a:fillRect l="0" t="0" r="0" b="0"/>
            </a:stretch>
          </a:blipFill>
        </p:spPr>
      </p:sp>
      <p:sp>
        <p:nvSpPr>
          <p:cNvPr name="Freeform 4" id="4"/>
          <p:cNvSpPr/>
          <p:nvPr/>
        </p:nvSpPr>
        <p:spPr>
          <a:xfrm flipH="false" flipV="false" rot="0">
            <a:off x="11648531" y="2438926"/>
            <a:ext cx="5472099" cy="5936202"/>
          </a:xfrm>
          <a:custGeom>
            <a:avLst/>
            <a:gdLst/>
            <a:ahLst/>
            <a:cxnLst/>
            <a:rect r="r" b="b" t="t" l="l"/>
            <a:pathLst>
              <a:path h="5936202" w="5472099">
                <a:moveTo>
                  <a:pt x="0" y="0"/>
                </a:moveTo>
                <a:lnTo>
                  <a:pt x="5472098" y="0"/>
                </a:lnTo>
                <a:lnTo>
                  <a:pt x="5472098" y="5936202"/>
                </a:lnTo>
                <a:lnTo>
                  <a:pt x="0" y="593620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a:t>
            </a:r>
          </a:p>
        </p:txBody>
      </p:sp>
      <p:sp>
        <p:nvSpPr>
          <p:cNvPr name="TextBox 6" id="6"/>
          <p:cNvSpPr txBox="true"/>
          <p:nvPr/>
        </p:nvSpPr>
        <p:spPr>
          <a:xfrm rot="0">
            <a:off x="402439" y="793520"/>
            <a:ext cx="10412319" cy="1377949"/>
          </a:xfrm>
          <a:prstGeom prst="rect">
            <a:avLst/>
          </a:prstGeom>
        </p:spPr>
        <p:txBody>
          <a:bodyPr anchor="t" rtlCol="false" tIns="0" lIns="0" bIns="0" rIns="0">
            <a:spAutoFit/>
          </a:bodyPr>
          <a:lstStyle/>
          <a:p>
            <a:pPr algn="ctr">
              <a:lnSpc>
                <a:spcPts val="11200"/>
              </a:lnSpc>
            </a:pPr>
            <a:r>
              <a:rPr lang="en-US" b="true" sz="8000">
                <a:solidFill>
                  <a:srgbClr val="051D40"/>
                </a:solidFill>
                <a:latin typeface="Dynamo Medium"/>
                <a:ea typeface="Dynamo Medium"/>
                <a:cs typeface="Dynamo Medium"/>
                <a:sym typeface="Dynamo Medium"/>
              </a:rPr>
              <a:t>TABLE OF CONTENTS :</a:t>
            </a:r>
          </a:p>
        </p:txBody>
      </p:sp>
      <p:sp>
        <p:nvSpPr>
          <p:cNvPr name="TextBox 7" id="7"/>
          <p:cNvSpPr txBox="true"/>
          <p:nvPr/>
        </p:nvSpPr>
        <p:spPr>
          <a:xfrm rot="0">
            <a:off x="6105497" y="3059217"/>
            <a:ext cx="10152537"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Introduction</a:t>
            </a:r>
          </a:p>
        </p:txBody>
      </p:sp>
      <p:sp>
        <p:nvSpPr>
          <p:cNvPr name="TextBox 8" id="8"/>
          <p:cNvSpPr txBox="true"/>
          <p:nvPr/>
        </p:nvSpPr>
        <p:spPr>
          <a:xfrm rot="0">
            <a:off x="6049049" y="3790011"/>
            <a:ext cx="10152537"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Problem Statement</a:t>
            </a:r>
          </a:p>
        </p:txBody>
      </p:sp>
      <p:sp>
        <p:nvSpPr>
          <p:cNvPr name="TextBox 9" id="9"/>
          <p:cNvSpPr txBox="true"/>
          <p:nvPr/>
        </p:nvSpPr>
        <p:spPr>
          <a:xfrm rot="0">
            <a:off x="6105497" y="4555186"/>
            <a:ext cx="10152537"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Proposed Solution</a:t>
            </a:r>
          </a:p>
        </p:txBody>
      </p:sp>
      <p:sp>
        <p:nvSpPr>
          <p:cNvPr name="TextBox 10" id="10"/>
          <p:cNvSpPr txBox="true"/>
          <p:nvPr/>
        </p:nvSpPr>
        <p:spPr>
          <a:xfrm rot="0">
            <a:off x="2593846" y="2952753"/>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01</a:t>
            </a:r>
          </a:p>
        </p:txBody>
      </p:sp>
      <p:sp>
        <p:nvSpPr>
          <p:cNvPr name="TextBox 11" id="11"/>
          <p:cNvSpPr txBox="true"/>
          <p:nvPr/>
        </p:nvSpPr>
        <p:spPr>
          <a:xfrm rot="0">
            <a:off x="2593846" y="3689353"/>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02</a:t>
            </a:r>
          </a:p>
        </p:txBody>
      </p:sp>
      <p:sp>
        <p:nvSpPr>
          <p:cNvPr name="TextBox 12" id="12"/>
          <p:cNvSpPr txBox="true"/>
          <p:nvPr/>
        </p:nvSpPr>
        <p:spPr>
          <a:xfrm rot="0">
            <a:off x="2593846" y="4425952"/>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03</a:t>
            </a:r>
          </a:p>
        </p:txBody>
      </p:sp>
      <p:sp>
        <p:nvSpPr>
          <p:cNvPr name="TextBox 13" id="13"/>
          <p:cNvSpPr txBox="true"/>
          <p:nvPr/>
        </p:nvSpPr>
        <p:spPr>
          <a:xfrm rot="0">
            <a:off x="6050697" y="5272736"/>
            <a:ext cx="12182503"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Alignment with the SDGs</a:t>
            </a:r>
          </a:p>
        </p:txBody>
      </p:sp>
      <p:sp>
        <p:nvSpPr>
          <p:cNvPr name="TextBox 14" id="14"/>
          <p:cNvSpPr txBox="true"/>
          <p:nvPr/>
        </p:nvSpPr>
        <p:spPr>
          <a:xfrm rot="0">
            <a:off x="2593846" y="5162552"/>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04</a:t>
            </a:r>
          </a:p>
        </p:txBody>
      </p:sp>
      <p:sp>
        <p:nvSpPr>
          <p:cNvPr name="TextBox 15" id="15"/>
          <p:cNvSpPr txBox="true"/>
          <p:nvPr/>
        </p:nvSpPr>
        <p:spPr>
          <a:xfrm rot="0">
            <a:off x="6050697" y="5993217"/>
            <a:ext cx="10152537"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Market Opportunity</a:t>
            </a:r>
          </a:p>
        </p:txBody>
      </p:sp>
      <p:sp>
        <p:nvSpPr>
          <p:cNvPr name="TextBox 16" id="16"/>
          <p:cNvSpPr txBox="true"/>
          <p:nvPr/>
        </p:nvSpPr>
        <p:spPr>
          <a:xfrm rot="0">
            <a:off x="2593846" y="5899152"/>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05</a:t>
            </a:r>
          </a:p>
        </p:txBody>
      </p:sp>
      <p:sp>
        <p:nvSpPr>
          <p:cNvPr name="TextBox 17" id="17"/>
          <p:cNvSpPr txBox="true"/>
          <p:nvPr/>
        </p:nvSpPr>
        <p:spPr>
          <a:xfrm rot="0">
            <a:off x="2593846" y="6635751"/>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06</a:t>
            </a:r>
          </a:p>
        </p:txBody>
      </p:sp>
      <p:sp>
        <p:nvSpPr>
          <p:cNvPr name="TextBox 18" id="18"/>
          <p:cNvSpPr txBox="true"/>
          <p:nvPr/>
        </p:nvSpPr>
        <p:spPr>
          <a:xfrm rot="0">
            <a:off x="6050697" y="6710766"/>
            <a:ext cx="10152537"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Business Model</a:t>
            </a:r>
          </a:p>
        </p:txBody>
      </p:sp>
      <p:sp>
        <p:nvSpPr>
          <p:cNvPr name="TextBox 19" id="19"/>
          <p:cNvSpPr txBox="true"/>
          <p:nvPr/>
        </p:nvSpPr>
        <p:spPr>
          <a:xfrm rot="0">
            <a:off x="2593846" y="7372351"/>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07</a:t>
            </a:r>
          </a:p>
        </p:txBody>
      </p:sp>
      <p:sp>
        <p:nvSpPr>
          <p:cNvPr name="Freeform 20" id="20"/>
          <p:cNvSpPr/>
          <p:nvPr/>
        </p:nvSpPr>
        <p:spPr>
          <a:xfrm flipH="false" flipV="false" rot="0">
            <a:off x="11228210" y="2014716"/>
            <a:ext cx="7004989" cy="7004989"/>
          </a:xfrm>
          <a:custGeom>
            <a:avLst/>
            <a:gdLst/>
            <a:ahLst/>
            <a:cxnLst/>
            <a:rect r="r" b="b" t="t" l="l"/>
            <a:pathLst>
              <a:path h="7004989" w="7004989">
                <a:moveTo>
                  <a:pt x="0" y="0"/>
                </a:moveTo>
                <a:lnTo>
                  <a:pt x="7004989" y="0"/>
                </a:lnTo>
                <a:lnTo>
                  <a:pt x="7004989" y="7004989"/>
                </a:lnTo>
                <a:lnTo>
                  <a:pt x="0" y="7004989"/>
                </a:lnTo>
                <a:lnTo>
                  <a:pt x="0" y="0"/>
                </a:lnTo>
                <a:close/>
              </a:path>
            </a:pathLst>
          </a:custGeom>
          <a:blipFill>
            <a:blip r:embed="rId5">
              <a:alphaModFix amt="44999"/>
              <a:extLst>
                <a:ext uri="{96DAC541-7B7A-43D3-8B79-37D633B846F1}">
                  <asvg:svgBlip xmlns:asvg="http://schemas.microsoft.com/office/drawing/2016/SVG/main" r:embed="rId6"/>
                </a:ext>
              </a:extLst>
            </a:blip>
            <a:stretch>
              <a:fillRect l="0" t="0" r="0" b="0"/>
            </a:stretch>
          </a:blipFill>
        </p:spPr>
      </p:sp>
      <p:sp>
        <p:nvSpPr>
          <p:cNvPr name="TextBox 21" id="21"/>
          <p:cNvSpPr txBox="true"/>
          <p:nvPr/>
        </p:nvSpPr>
        <p:spPr>
          <a:xfrm rot="0">
            <a:off x="6050697" y="7478815"/>
            <a:ext cx="12182503"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Competitive Advantage</a:t>
            </a:r>
          </a:p>
        </p:txBody>
      </p:sp>
      <p:sp>
        <p:nvSpPr>
          <p:cNvPr name="TextBox 22" id="22"/>
          <p:cNvSpPr txBox="true"/>
          <p:nvPr/>
        </p:nvSpPr>
        <p:spPr>
          <a:xfrm rot="0">
            <a:off x="2593846" y="8108951"/>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08</a:t>
            </a:r>
          </a:p>
        </p:txBody>
      </p:sp>
      <p:sp>
        <p:nvSpPr>
          <p:cNvPr name="TextBox 23" id="23"/>
          <p:cNvSpPr txBox="true"/>
          <p:nvPr/>
        </p:nvSpPr>
        <p:spPr>
          <a:xfrm rot="0">
            <a:off x="6105497" y="8215414"/>
            <a:ext cx="12182503"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Flyer and Poster</a:t>
            </a:r>
          </a:p>
        </p:txBody>
      </p:sp>
      <p:sp>
        <p:nvSpPr>
          <p:cNvPr name="TextBox 24" id="24"/>
          <p:cNvSpPr txBox="true"/>
          <p:nvPr/>
        </p:nvSpPr>
        <p:spPr>
          <a:xfrm rot="0">
            <a:off x="2593846" y="8826500"/>
            <a:ext cx="2768874" cy="431800"/>
          </a:xfrm>
          <a:prstGeom prst="rect">
            <a:avLst/>
          </a:prstGeom>
        </p:spPr>
        <p:txBody>
          <a:bodyPr anchor="t" rtlCol="false" tIns="0" lIns="0" bIns="0" rIns="0">
            <a:spAutoFit/>
          </a:bodyPr>
          <a:lstStyle/>
          <a:p>
            <a:pPr algn="r">
              <a:lnSpc>
                <a:spcPts val="3500"/>
              </a:lnSpc>
            </a:pPr>
            <a:r>
              <a:rPr lang="en-US" sz="2500" b="true">
                <a:solidFill>
                  <a:srgbClr val="2A6D6D"/>
                </a:solidFill>
                <a:latin typeface="Red Hat Display Bold"/>
                <a:ea typeface="Red Hat Display Bold"/>
                <a:cs typeface="Red Hat Display Bold"/>
                <a:sym typeface="Red Hat Display Bold"/>
              </a:rPr>
              <a:t>09</a:t>
            </a:r>
          </a:p>
        </p:txBody>
      </p:sp>
      <p:sp>
        <p:nvSpPr>
          <p:cNvPr name="TextBox 25" id="25"/>
          <p:cNvSpPr txBox="true"/>
          <p:nvPr/>
        </p:nvSpPr>
        <p:spPr>
          <a:xfrm rot="0">
            <a:off x="6105497" y="8932964"/>
            <a:ext cx="12182503" cy="431800"/>
          </a:xfrm>
          <a:prstGeom prst="rect">
            <a:avLst/>
          </a:prstGeom>
        </p:spPr>
        <p:txBody>
          <a:bodyPr anchor="t" rtlCol="false" tIns="0" lIns="0" bIns="0" rIns="0">
            <a:spAutoFit/>
          </a:bodyPr>
          <a:lstStyle/>
          <a:p>
            <a:pPr algn="l">
              <a:lnSpc>
                <a:spcPts val="3500"/>
              </a:lnSpc>
            </a:pPr>
            <a:r>
              <a:rPr lang="en-US" sz="2500" b="true">
                <a:solidFill>
                  <a:srgbClr val="051D40"/>
                </a:solidFill>
                <a:latin typeface="Red Hat Display Bold"/>
                <a:ea typeface="Red Hat Display Bold"/>
                <a:cs typeface="Red Hat Display Bold"/>
                <a:sym typeface="Red Hat Display Bold"/>
              </a:rPr>
              <a:t>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E8EEF1"/>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13838267" cy="10146589"/>
          </a:xfrm>
          <a:custGeom>
            <a:avLst/>
            <a:gdLst/>
            <a:ahLst/>
            <a:cxnLst/>
            <a:rect r="r" b="b" t="t" l="l"/>
            <a:pathLst>
              <a:path h="10146589" w="13838267">
                <a:moveTo>
                  <a:pt x="0" y="0"/>
                </a:moveTo>
                <a:lnTo>
                  <a:pt x="13838267" y="0"/>
                </a:lnTo>
                <a:lnTo>
                  <a:pt x="13838267" y="10146589"/>
                </a:lnTo>
                <a:lnTo>
                  <a:pt x="0" y="10146589"/>
                </a:lnTo>
                <a:lnTo>
                  <a:pt x="0" y="0"/>
                </a:lnTo>
                <a:close/>
              </a:path>
            </a:pathLst>
          </a:custGeom>
          <a:blipFill>
            <a:blip r:embed="rId2"/>
            <a:stretch>
              <a:fillRect l="0" t="0" r="0" b="0"/>
            </a:stretch>
          </a:blipFill>
        </p:spPr>
      </p:sp>
      <p:sp>
        <p:nvSpPr>
          <p:cNvPr name="Freeform 3" id="3"/>
          <p:cNvSpPr/>
          <p:nvPr/>
        </p:nvSpPr>
        <p:spPr>
          <a:xfrm flipH="false" flipV="false" rot="0">
            <a:off x="15758747" y="160022"/>
            <a:ext cx="2334116" cy="986246"/>
          </a:xfrm>
          <a:custGeom>
            <a:avLst/>
            <a:gdLst/>
            <a:ahLst/>
            <a:cxnLst/>
            <a:rect r="r" b="b" t="t" l="l"/>
            <a:pathLst>
              <a:path h="986246" w="2334116">
                <a:moveTo>
                  <a:pt x="0" y="0"/>
                </a:moveTo>
                <a:lnTo>
                  <a:pt x="2334116" y="0"/>
                </a:lnTo>
                <a:lnTo>
                  <a:pt x="2334116" y="986246"/>
                </a:lnTo>
                <a:lnTo>
                  <a:pt x="0" y="986246"/>
                </a:lnTo>
                <a:lnTo>
                  <a:pt x="0" y="0"/>
                </a:lnTo>
                <a:close/>
              </a:path>
            </a:pathLst>
          </a:custGeom>
          <a:blipFill>
            <a:blip r:embed="rId3"/>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14305641" y="1705067"/>
            <a:ext cx="2345436" cy="8229600"/>
          </a:xfrm>
          <a:prstGeom prst="rect">
            <a:avLst/>
          </a:prstGeom>
        </p:spPr>
      </p:pic>
      <p:sp>
        <p:nvSpPr>
          <p:cNvPr name="TextBox 5" id="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20</a:t>
            </a:r>
          </a:p>
        </p:txBody>
      </p:sp>
      <p:sp>
        <p:nvSpPr>
          <p:cNvPr name="TextBox 6" id="6"/>
          <p:cNvSpPr txBox="true"/>
          <p:nvPr/>
        </p:nvSpPr>
        <p:spPr>
          <a:xfrm rot="0">
            <a:off x="9928287" y="4873269"/>
            <a:ext cx="8029660" cy="1693170"/>
          </a:xfrm>
          <a:prstGeom prst="rect">
            <a:avLst/>
          </a:prstGeom>
        </p:spPr>
        <p:txBody>
          <a:bodyPr anchor="t" rtlCol="false" tIns="0" lIns="0" bIns="0" rIns="0">
            <a:spAutoFit/>
          </a:bodyPr>
          <a:lstStyle/>
          <a:p>
            <a:pPr algn="ctr">
              <a:lnSpc>
                <a:spcPts val="13775"/>
              </a:lnSpc>
              <a:spcBef>
                <a:spcPct val="0"/>
              </a:spcBef>
            </a:pPr>
            <a:r>
              <a:rPr lang="en-US" sz="9839">
                <a:solidFill>
                  <a:srgbClr val="0A0147"/>
                </a:solidFill>
                <a:latin typeface="Antic Didone"/>
                <a:ea typeface="Antic Didone"/>
                <a:cs typeface="Antic Didone"/>
                <a:sym typeface="Antic Didone"/>
              </a:rPr>
              <a:t>Mark</a:t>
            </a:r>
            <a:r>
              <a:rPr lang="en-US" sz="9839">
                <a:solidFill>
                  <a:srgbClr val="000000"/>
                </a:solidFill>
                <a:latin typeface="Antic Didone"/>
                <a:ea typeface="Antic Didone"/>
                <a:cs typeface="Antic Didone"/>
                <a:sym typeface="Antic Didone"/>
              </a:rPr>
              <a:t> </a:t>
            </a:r>
            <a:r>
              <a:rPr lang="en-US" sz="9839">
                <a:solidFill>
                  <a:srgbClr val="000000"/>
                </a:solidFill>
                <a:latin typeface="Antic Didone"/>
                <a:ea typeface="Antic Didone"/>
                <a:cs typeface="Antic Didone"/>
                <a:sym typeface="Antic Didone"/>
              </a:rPr>
              <a:t>eting </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88A3CE"/>
        </a:solidFill>
      </p:bgPr>
    </p:bg>
    <p:spTree>
      <p:nvGrpSpPr>
        <p:cNvPr id="1" name=""/>
        <p:cNvGrpSpPr/>
        <p:nvPr/>
      </p:nvGrpSpPr>
      <p:grpSpPr>
        <a:xfrm>
          <a:off x="0" y="0"/>
          <a:ext cx="0" cy="0"/>
          <a:chOff x="0" y="0"/>
          <a:chExt cx="0" cy="0"/>
        </a:xfrm>
      </p:grpSpPr>
      <p:sp>
        <p:nvSpPr>
          <p:cNvPr name="Freeform 2" id="2"/>
          <p:cNvSpPr/>
          <p:nvPr/>
        </p:nvSpPr>
        <p:spPr>
          <a:xfrm flipH="false" flipV="false" rot="0">
            <a:off x="15888845" y="-31063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2"/>
            <a:stretch>
              <a:fillRect l="0" t="0" r="0" b="0"/>
            </a:stretch>
          </a:blipFill>
        </p:spPr>
      </p:sp>
      <p:grpSp>
        <p:nvGrpSpPr>
          <p:cNvPr name="Group 3" id="3"/>
          <p:cNvGrpSpPr/>
          <p:nvPr/>
        </p:nvGrpSpPr>
        <p:grpSpPr>
          <a:xfrm rot="0">
            <a:off x="-694006" y="1255733"/>
            <a:ext cx="20945021" cy="2346318"/>
            <a:chOff x="0" y="0"/>
            <a:chExt cx="12496263" cy="1399865"/>
          </a:xfrm>
        </p:grpSpPr>
        <p:sp>
          <p:nvSpPr>
            <p:cNvPr name="Freeform 4" id="4"/>
            <p:cNvSpPr/>
            <p:nvPr/>
          </p:nvSpPr>
          <p:spPr>
            <a:xfrm flipH="false" flipV="false" rot="0">
              <a:off x="0" y="0"/>
              <a:ext cx="12496263" cy="1399865"/>
            </a:xfrm>
            <a:custGeom>
              <a:avLst/>
              <a:gdLst/>
              <a:ahLst/>
              <a:cxnLst/>
              <a:rect r="r" b="b" t="t" l="l"/>
              <a:pathLst>
                <a:path h="1399865" w="12496263">
                  <a:moveTo>
                    <a:pt x="12293063" y="0"/>
                  </a:moveTo>
                  <a:cubicBezTo>
                    <a:pt x="12405287" y="0"/>
                    <a:pt x="12496263" y="313371"/>
                    <a:pt x="12496263" y="699933"/>
                  </a:cubicBezTo>
                  <a:cubicBezTo>
                    <a:pt x="12496263" y="1086495"/>
                    <a:pt x="12405287" y="1399865"/>
                    <a:pt x="12293063" y="1399865"/>
                  </a:cubicBezTo>
                  <a:lnTo>
                    <a:pt x="203200" y="1399865"/>
                  </a:lnTo>
                  <a:cubicBezTo>
                    <a:pt x="90976" y="1399865"/>
                    <a:pt x="0" y="1086495"/>
                    <a:pt x="0" y="699933"/>
                  </a:cubicBezTo>
                  <a:cubicBezTo>
                    <a:pt x="0" y="313371"/>
                    <a:pt x="90976" y="0"/>
                    <a:pt x="203200" y="0"/>
                  </a:cubicBezTo>
                  <a:close/>
                </a:path>
              </a:pathLst>
            </a:custGeom>
            <a:solidFill>
              <a:srgbClr val="B4CCE0"/>
            </a:solidFill>
          </p:spPr>
        </p:sp>
        <p:sp>
          <p:nvSpPr>
            <p:cNvPr name="TextBox 5" id="5"/>
            <p:cNvSpPr txBox="true"/>
            <p:nvPr/>
          </p:nvSpPr>
          <p:spPr>
            <a:xfrm>
              <a:off x="0" y="-38100"/>
              <a:ext cx="12496263" cy="1437965"/>
            </a:xfrm>
            <a:prstGeom prst="rect">
              <a:avLst/>
            </a:prstGeom>
          </p:spPr>
          <p:txBody>
            <a:bodyPr anchor="ctr" rtlCol="false" tIns="50800" lIns="50800" bIns="50800" rIns="50800"/>
            <a:lstStyle/>
            <a:p>
              <a:pPr algn="ctr">
                <a:lnSpc>
                  <a:spcPts val="2659"/>
                </a:lnSpc>
              </a:pPr>
            </a:p>
          </p:txBody>
        </p:sp>
      </p:grpSp>
      <p:sp>
        <p:nvSpPr>
          <p:cNvPr name="Freeform 6" id="6"/>
          <p:cNvSpPr/>
          <p:nvPr/>
        </p:nvSpPr>
        <p:spPr>
          <a:xfrm flipH="false" flipV="false" rot="0">
            <a:off x="13790452" y="948920"/>
            <a:ext cx="4497548" cy="6356958"/>
          </a:xfrm>
          <a:custGeom>
            <a:avLst/>
            <a:gdLst/>
            <a:ahLst/>
            <a:cxnLst/>
            <a:rect r="r" b="b" t="t" l="l"/>
            <a:pathLst>
              <a:path h="6356958" w="4497548">
                <a:moveTo>
                  <a:pt x="0" y="0"/>
                </a:moveTo>
                <a:lnTo>
                  <a:pt x="4497548" y="0"/>
                </a:lnTo>
                <a:lnTo>
                  <a:pt x="4497548" y="6356958"/>
                </a:lnTo>
                <a:lnTo>
                  <a:pt x="0" y="6356958"/>
                </a:lnTo>
                <a:lnTo>
                  <a:pt x="0" y="0"/>
                </a:lnTo>
                <a:close/>
              </a:path>
            </a:pathLst>
          </a:custGeom>
          <a:blipFill>
            <a:blip r:embed="rId3"/>
            <a:stretch>
              <a:fillRect l="0" t="0" r="0" b="0"/>
            </a:stretch>
          </a:blipFill>
        </p:spPr>
      </p:sp>
      <p:sp>
        <p:nvSpPr>
          <p:cNvPr name="Freeform 7" id="7"/>
          <p:cNvSpPr/>
          <p:nvPr/>
        </p:nvSpPr>
        <p:spPr>
          <a:xfrm flipH="false" flipV="false" rot="0">
            <a:off x="8685729" y="3803701"/>
            <a:ext cx="4497548" cy="6356958"/>
          </a:xfrm>
          <a:custGeom>
            <a:avLst/>
            <a:gdLst/>
            <a:ahLst/>
            <a:cxnLst/>
            <a:rect r="r" b="b" t="t" l="l"/>
            <a:pathLst>
              <a:path h="6356958" w="4497548">
                <a:moveTo>
                  <a:pt x="0" y="0"/>
                </a:moveTo>
                <a:lnTo>
                  <a:pt x="4497548" y="0"/>
                </a:lnTo>
                <a:lnTo>
                  <a:pt x="4497548" y="6356958"/>
                </a:lnTo>
                <a:lnTo>
                  <a:pt x="0" y="6356958"/>
                </a:lnTo>
                <a:lnTo>
                  <a:pt x="0" y="0"/>
                </a:lnTo>
                <a:close/>
              </a:path>
            </a:pathLst>
          </a:custGeom>
          <a:blipFill>
            <a:blip r:embed="rId4"/>
            <a:stretch>
              <a:fillRect l="0" t="0" r="0" b="0"/>
            </a:stretch>
          </a:blipFill>
        </p:spPr>
      </p:sp>
      <p:sp>
        <p:nvSpPr>
          <p:cNvPr name="Freeform 8" id="8"/>
          <p:cNvSpPr/>
          <p:nvPr/>
        </p:nvSpPr>
        <p:spPr>
          <a:xfrm flipH="false" flipV="false" rot="0">
            <a:off x="526907" y="4106876"/>
            <a:ext cx="5750608" cy="5750608"/>
          </a:xfrm>
          <a:custGeom>
            <a:avLst/>
            <a:gdLst/>
            <a:ahLst/>
            <a:cxnLst/>
            <a:rect r="r" b="b" t="t" l="l"/>
            <a:pathLst>
              <a:path h="5750608" w="5750608">
                <a:moveTo>
                  <a:pt x="0" y="0"/>
                </a:moveTo>
                <a:lnTo>
                  <a:pt x="5750608" y="0"/>
                </a:lnTo>
                <a:lnTo>
                  <a:pt x="5750608" y="5750608"/>
                </a:lnTo>
                <a:lnTo>
                  <a:pt x="0" y="5750608"/>
                </a:lnTo>
                <a:lnTo>
                  <a:pt x="0" y="0"/>
                </a:lnTo>
                <a:close/>
              </a:path>
            </a:pathLst>
          </a:custGeom>
          <a:blipFill>
            <a:blip r:embed="rId5"/>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21</a:t>
            </a:r>
          </a:p>
        </p:txBody>
      </p:sp>
      <p:sp>
        <p:nvSpPr>
          <p:cNvPr name="TextBox 10" id="10"/>
          <p:cNvSpPr txBox="true"/>
          <p:nvPr/>
        </p:nvSpPr>
        <p:spPr>
          <a:xfrm rot="0">
            <a:off x="-1053288" y="828675"/>
            <a:ext cx="7876905" cy="991872"/>
          </a:xfrm>
          <a:prstGeom prst="rect">
            <a:avLst/>
          </a:prstGeom>
        </p:spPr>
        <p:txBody>
          <a:bodyPr anchor="t" rtlCol="false" tIns="0" lIns="0" bIns="0" rIns="0">
            <a:spAutoFit/>
          </a:bodyPr>
          <a:lstStyle/>
          <a:p>
            <a:pPr algn="ctr">
              <a:lnSpc>
                <a:spcPts val="7279"/>
              </a:lnSpc>
              <a:spcBef>
                <a:spcPct val="0"/>
              </a:spcBef>
            </a:pPr>
            <a:r>
              <a:rPr lang="en-US" sz="5199">
                <a:solidFill>
                  <a:srgbClr val="FFFFFF"/>
                </a:solidFill>
                <a:latin typeface="Times New Roman"/>
                <a:ea typeface="Times New Roman"/>
                <a:cs typeface="Times New Roman"/>
                <a:sym typeface="Times New Roman"/>
              </a:rPr>
              <a:t>Flyer  &amp;  Poster :  </a:t>
            </a:r>
          </a:p>
        </p:txBody>
      </p:sp>
      <p:sp>
        <p:nvSpPr>
          <p:cNvPr name="TextBox 11" id="11"/>
          <p:cNvSpPr txBox="true"/>
          <p:nvPr/>
        </p:nvSpPr>
        <p:spPr>
          <a:xfrm rot="0">
            <a:off x="310471" y="2112539"/>
            <a:ext cx="12872806" cy="993112"/>
          </a:xfrm>
          <a:prstGeom prst="rect">
            <a:avLst/>
          </a:prstGeom>
        </p:spPr>
        <p:txBody>
          <a:bodyPr anchor="t" rtlCol="false" tIns="0" lIns="0" bIns="0" rIns="0">
            <a:spAutoFit/>
          </a:bodyPr>
          <a:lstStyle/>
          <a:p>
            <a:pPr algn="ctr">
              <a:lnSpc>
                <a:spcPts val="4062"/>
              </a:lnSpc>
              <a:spcBef>
                <a:spcPct val="0"/>
              </a:spcBef>
            </a:pPr>
            <a:r>
              <a:rPr lang="en-US" sz="2901">
                <a:solidFill>
                  <a:srgbClr val="0F4662"/>
                </a:solidFill>
                <a:latin typeface="Open Sans 1"/>
                <a:ea typeface="Open Sans 1"/>
                <a:cs typeface="Open Sans 1"/>
                <a:sym typeface="Open Sans 1"/>
              </a:rPr>
              <a:t>Our flyer and poster is a welcoming space that fosters growth, innovation, and collaboration, where every idea can flourish.</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B4CCE0"/>
        </a:solidFill>
      </p:bgPr>
    </p:bg>
    <p:spTree>
      <p:nvGrpSpPr>
        <p:cNvPr id="1" name=""/>
        <p:cNvGrpSpPr/>
        <p:nvPr/>
      </p:nvGrpSpPr>
      <p:grpSpPr>
        <a:xfrm>
          <a:off x="0" y="0"/>
          <a:ext cx="0" cy="0"/>
          <a:chOff x="0" y="0"/>
          <a:chExt cx="0" cy="0"/>
        </a:xfrm>
      </p:grpSpPr>
      <p:sp>
        <p:nvSpPr>
          <p:cNvPr name="TextBox 2" id="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22</a:t>
            </a:r>
          </a:p>
        </p:txBody>
      </p:sp>
      <p:sp>
        <p:nvSpPr>
          <p:cNvPr name="TextBox 3" id="3"/>
          <p:cNvSpPr txBox="true"/>
          <p:nvPr/>
        </p:nvSpPr>
        <p:spPr>
          <a:xfrm rot="0">
            <a:off x="1347054" y="774136"/>
            <a:ext cx="12510713" cy="2249905"/>
          </a:xfrm>
          <a:prstGeom prst="rect">
            <a:avLst/>
          </a:prstGeom>
        </p:spPr>
        <p:txBody>
          <a:bodyPr anchor="t" rtlCol="false" tIns="0" lIns="0" bIns="0" rIns="0">
            <a:spAutoFit/>
          </a:bodyPr>
          <a:lstStyle/>
          <a:p>
            <a:pPr algn="l">
              <a:lnSpc>
                <a:spcPts val="8980"/>
              </a:lnSpc>
            </a:pPr>
            <a:r>
              <a:rPr lang="en-US" b="true" sz="7184" spc="71">
                <a:solidFill>
                  <a:srgbClr val="0A0147"/>
                </a:solidFill>
                <a:latin typeface="Proxima Nova Bold"/>
                <a:ea typeface="Proxima Nova Bold"/>
                <a:cs typeface="Proxima Nova Bold"/>
                <a:sym typeface="Proxima Nova Bold"/>
              </a:rPr>
              <a:t> FACEB      K </a:t>
            </a:r>
            <a:r>
              <a:rPr lang="en-US" sz="7184" spc="71" b="true">
                <a:solidFill>
                  <a:srgbClr val="0A0147"/>
                </a:solidFill>
                <a:latin typeface="Proxima Nova Bold"/>
                <a:ea typeface="Proxima Nova Bold"/>
                <a:cs typeface="Proxima Nova Bold"/>
                <a:sym typeface="Proxima Nova Bold"/>
              </a:rPr>
              <a:t>page :</a:t>
            </a:r>
          </a:p>
          <a:p>
            <a:pPr algn="l">
              <a:lnSpc>
                <a:spcPts val="8980"/>
              </a:lnSpc>
            </a:pPr>
          </a:p>
        </p:txBody>
      </p:sp>
      <p:sp>
        <p:nvSpPr>
          <p:cNvPr name="Freeform 4" id="4"/>
          <p:cNvSpPr/>
          <p:nvPr/>
        </p:nvSpPr>
        <p:spPr>
          <a:xfrm flipH="false" flipV="false" rot="0">
            <a:off x="4707350" y="978567"/>
            <a:ext cx="581784" cy="581784"/>
          </a:xfrm>
          <a:custGeom>
            <a:avLst/>
            <a:gdLst/>
            <a:ahLst/>
            <a:cxnLst/>
            <a:rect r="r" b="b" t="t" l="l"/>
            <a:pathLst>
              <a:path h="581784" w="581784">
                <a:moveTo>
                  <a:pt x="0" y="0"/>
                </a:moveTo>
                <a:lnTo>
                  <a:pt x="581784" y="0"/>
                </a:lnTo>
                <a:lnTo>
                  <a:pt x="581784" y="581784"/>
                </a:lnTo>
                <a:lnTo>
                  <a:pt x="0" y="581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5289134" y="978567"/>
            <a:ext cx="581784" cy="581784"/>
          </a:xfrm>
          <a:custGeom>
            <a:avLst/>
            <a:gdLst/>
            <a:ahLst/>
            <a:cxnLst/>
            <a:rect r="r" b="b" t="t" l="l"/>
            <a:pathLst>
              <a:path h="581784" w="581784">
                <a:moveTo>
                  <a:pt x="0" y="0"/>
                </a:moveTo>
                <a:lnTo>
                  <a:pt x="581784" y="0"/>
                </a:lnTo>
                <a:lnTo>
                  <a:pt x="581784" y="581784"/>
                </a:lnTo>
                <a:lnTo>
                  <a:pt x="0" y="5817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56713" y="6400750"/>
            <a:ext cx="6973177" cy="3643006"/>
          </a:xfrm>
          <a:custGeom>
            <a:avLst/>
            <a:gdLst/>
            <a:ahLst/>
            <a:cxnLst/>
            <a:rect r="r" b="b" t="t" l="l"/>
            <a:pathLst>
              <a:path h="3643006" w="6973177">
                <a:moveTo>
                  <a:pt x="0" y="0"/>
                </a:moveTo>
                <a:lnTo>
                  <a:pt x="6973177" y="0"/>
                </a:lnTo>
                <a:lnTo>
                  <a:pt x="6973177" y="3643006"/>
                </a:lnTo>
                <a:lnTo>
                  <a:pt x="0" y="3643006"/>
                </a:lnTo>
                <a:lnTo>
                  <a:pt x="0" y="0"/>
                </a:lnTo>
                <a:close/>
              </a:path>
            </a:pathLst>
          </a:custGeom>
          <a:blipFill>
            <a:blip r:embed="rId4"/>
            <a:stretch>
              <a:fillRect l="0" t="0" r="0" b="0"/>
            </a:stretch>
          </a:blipFill>
        </p:spPr>
      </p:sp>
      <p:pic>
        <p:nvPicPr>
          <p:cNvPr name="Picture 7" id="7"/>
          <p:cNvPicPr>
            <a:picLocks noChangeAspect="true"/>
          </p:cNvPicPr>
          <p:nvPr/>
        </p:nvPicPr>
        <p:blipFill>
          <a:blip r:embed="rId5"/>
          <a:srcRect l="0" t="0" r="0" b="0"/>
          <a:stretch>
            <a:fillRect/>
          </a:stretch>
        </p:blipFill>
        <p:spPr>
          <a:xfrm flipH="false" flipV="false" rot="0">
            <a:off x="3917712" y="4037872"/>
            <a:ext cx="1662314" cy="5832682"/>
          </a:xfrm>
          <a:prstGeom prst="rect">
            <a:avLst/>
          </a:prstGeom>
        </p:spPr>
      </p:pic>
      <p:sp>
        <p:nvSpPr>
          <p:cNvPr name="Freeform 8" id="8"/>
          <p:cNvSpPr/>
          <p:nvPr/>
        </p:nvSpPr>
        <p:spPr>
          <a:xfrm flipH="false" flipV="false" rot="0">
            <a:off x="5479764" y="2476437"/>
            <a:ext cx="3547484" cy="7672084"/>
          </a:xfrm>
          <a:custGeom>
            <a:avLst/>
            <a:gdLst/>
            <a:ahLst/>
            <a:cxnLst/>
            <a:rect r="r" b="b" t="t" l="l"/>
            <a:pathLst>
              <a:path h="7672084" w="3547484">
                <a:moveTo>
                  <a:pt x="0" y="0"/>
                </a:moveTo>
                <a:lnTo>
                  <a:pt x="3547484" y="0"/>
                </a:lnTo>
                <a:lnTo>
                  <a:pt x="3547484" y="7672084"/>
                </a:lnTo>
                <a:lnTo>
                  <a:pt x="0" y="7672084"/>
                </a:lnTo>
                <a:lnTo>
                  <a:pt x="0" y="0"/>
                </a:lnTo>
                <a:close/>
              </a:path>
            </a:pathLst>
          </a:custGeom>
          <a:blipFill>
            <a:blip r:embed="rId6"/>
            <a:stretch>
              <a:fillRect l="-4154" t="0" r="-4154" b="0"/>
            </a:stretch>
          </a:blipFill>
        </p:spPr>
      </p:sp>
      <p:sp>
        <p:nvSpPr>
          <p:cNvPr name="Freeform 9" id="9"/>
          <p:cNvSpPr/>
          <p:nvPr/>
        </p:nvSpPr>
        <p:spPr>
          <a:xfrm flipH="false" flipV="false" rot="0">
            <a:off x="5289134" y="2093382"/>
            <a:ext cx="4008690" cy="8055139"/>
          </a:xfrm>
          <a:custGeom>
            <a:avLst/>
            <a:gdLst/>
            <a:ahLst/>
            <a:cxnLst/>
            <a:rect r="r" b="b" t="t" l="l"/>
            <a:pathLst>
              <a:path h="8055139" w="4008690">
                <a:moveTo>
                  <a:pt x="0" y="0"/>
                </a:moveTo>
                <a:lnTo>
                  <a:pt x="4008690" y="0"/>
                </a:lnTo>
                <a:lnTo>
                  <a:pt x="4008690" y="8055139"/>
                </a:lnTo>
                <a:lnTo>
                  <a:pt x="0" y="805513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2503153" y="1269459"/>
            <a:ext cx="4050527" cy="7722330"/>
          </a:xfrm>
          <a:custGeom>
            <a:avLst/>
            <a:gdLst/>
            <a:ahLst/>
            <a:cxnLst/>
            <a:rect r="r" b="b" t="t" l="l"/>
            <a:pathLst>
              <a:path h="7722330" w="4050527">
                <a:moveTo>
                  <a:pt x="0" y="0"/>
                </a:moveTo>
                <a:lnTo>
                  <a:pt x="4050527" y="0"/>
                </a:lnTo>
                <a:lnTo>
                  <a:pt x="4050527" y="7722330"/>
                </a:lnTo>
                <a:lnTo>
                  <a:pt x="0" y="7722330"/>
                </a:lnTo>
                <a:lnTo>
                  <a:pt x="0" y="0"/>
                </a:lnTo>
                <a:close/>
              </a:path>
            </a:pathLst>
          </a:custGeom>
          <a:blipFill>
            <a:blip r:embed="rId9"/>
            <a:stretch>
              <a:fillRect l="-23581" t="0" r="-32394" b="-3794"/>
            </a:stretch>
          </a:blipFill>
        </p:spPr>
      </p:sp>
      <p:pic>
        <p:nvPicPr>
          <p:cNvPr name="Picture 11" id="11"/>
          <p:cNvPicPr>
            <a:picLocks noChangeAspect="true"/>
          </p:cNvPicPr>
          <p:nvPr/>
        </p:nvPicPr>
        <p:blipFill>
          <a:blip r:embed="rId10"/>
          <a:srcRect l="0" t="0" r="0" b="0"/>
          <a:stretch>
            <a:fillRect/>
          </a:stretch>
        </p:blipFill>
        <p:spPr>
          <a:xfrm flipH="false" flipV="false" rot="0">
            <a:off x="11228915" y="1814156"/>
            <a:ext cx="1975104" cy="8229600"/>
          </a:xfrm>
          <a:prstGeom prst="rect">
            <a:avLst/>
          </a:prstGeom>
        </p:spPr>
      </p:pic>
      <p:sp>
        <p:nvSpPr>
          <p:cNvPr name="Freeform 12" id="12"/>
          <p:cNvSpPr/>
          <p:nvPr/>
        </p:nvSpPr>
        <p:spPr>
          <a:xfrm flipH="false" flipV="false" rot="0">
            <a:off x="12618268" y="802711"/>
            <a:ext cx="4075346" cy="8189078"/>
          </a:xfrm>
          <a:custGeom>
            <a:avLst/>
            <a:gdLst/>
            <a:ahLst/>
            <a:cxnLst/>
            <a:rect r="r" b="b" t="t" l="l"/>
            <a:pathLst>
              <a:path h="8189078" w="4075346">
                <a:moveTo>
                  <a:pt x="0" y="0"/>
                </a:moveTo>
                <a:lnTo>
                  <a:pt x="4075345" y="0"/>
                </a:lnTo>
                <a:lnTo>
                  <a:pt x="4075345" y="8189078"/>
                </a:lnTo>
                <a:lnTo>
                  <a:pt x="0" y="818907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5191B3"/>
        </a:solidFill>
      </p:bgPr>
    </p:bg>
    <p:spTree>
      <p:nvGrpSpPr>
        <p:cNvPr id="1" name=""/>
        <p:cNvGrpSpPr/>
        <p:nvPr/>
      </p:nvGrpSpPr>
      <p:grpSpPr>
        <a:xfrm>
          <a:off x="0" y="0"/>
          <a:ext cx="0" cy="0"/>
          <a:chOff x="0" y="0"/>
          <a:chExt cx="0" cy="0"/>
        </a:xfrm>
      </p:grpSpPr>
      <p:grpSp>
        <p:nvGrpSpPr>
          <p:cNvPr name="Group 2" id="2"/>
          <p:cNvGrpSpPr/>
          <p:nvPr/>
        </p:nvGrpSpPr>
        <p:grpSpPr>
          <a:xfrm rot="0">
            <a:off x="1028700" y="8691321"/>
            <a:ext cx="16230600" cy="566979"/>
            <a:chOff x="0" y="0"/>
            <a:chExt cx="21640800" cy="755972"/>
          </a:xfrm>
        </p:grpSpPr>
        <p:sp>
          <p:nvSpPr>
            <p:cNvPr name="AutoShape 3" id="3"/>
            <p:cNvSpPr/>
            <p:nvPr/>
          </p:nvSpPr>
          <p:spPr>
            <a:xfrm rot="0">
              <a:off x="0" y="0"/>
              <a:ext cx="21640800" cy="12700"/>
            </a:xfrm>
            <a:prstGeom prst="rect">
              <a:avLst/>
            </a:prstGeom>
            <a:solidFill>
              <a:srgbClr val="323232"/>
            </a:solidFill>
          </p:spPr>
        </p:sp>
        <p:sp>
          <p:nvSpPr>
            <p:cNvPr name="TextBox 4" id="4"/>
            <p:cNvSpPr txBox="true"/>
            <p:nvPr/>
          </p:nvSpPr>
          <p:spPr>
            <a:xfrm rot="0">
              <a:off x="0" y="424978"/>
              <a:ext cx="8936114" cy="330994"/>
            </a:xfrm>
            <a:prstGeom prst="rect">
              <a:avLst/>
            </a:prstGeom>
          </p:spPr>
          <p:txBody>
            <a:bodyPr anchor="t" rtlCol="false" tIns="0" lIns="0" bIns="0" rIns="0">
              <a:spAutoFit/>
            </a:bodyPr>
            <a:lstStyle/>
            <a:p>
              <a:pPr algn="l">
                <a:lnSpc>
                  <a:spcPts val="1919"/>
                </a:lnSpc>
              </a:pPr>
              <a:r>
                <a:rPr lang="en-US" sz="1599" spc="79">
                  <a:solidFill>
                    <a:srgbClr val="FFFEFE"/>
                  </a:solidFill>
                  <a:latin typeface="Poppins Light Bold"/>
                  <a:ea typeface="Poppins Light Bold"/>
                  <a:cs typeface="Poppins Light Bold"/>
                  <a:sym typeface="Poppins Light Bold"/>
                </a:rPr>
                <a:t>WaterSec</a:t>
              </a:r>
            </a:p>
          </p:txBody>
        </p:sp>
        <p:sp>
          <p:nvSpPr>
            <p:cNvPr name="TextBox 5" id="5"/>
            <p:cNvSpPr txBox="true"/>
            <p:nvPr/>
          </p:nvSpPr>
          <p:spPr>
            <a:xfrm rot="0">
              <a:off x="15432745" y="424978"/>
              <a:ext cx="6208055" cy="330994"/>
            </a:xfrm>
            <a:prstGeom prst="rect">
              <a:avLst/>
            </a:prstGeom>
          </p:spPr>
          <p:txBody>
            <a:bodyPr anchor="t" rtlCol="false" tIns="0" lIns="0" bIns="0" rIns="0">
              <a:spAutoFit/>
            </a:bodyPr>
            <a:lstStyle/>
            <a:p>
              <a:pPr algn="r">
                <a:lnSpc>
                  <a:spcPts val="1919"/>
                </a:lnSpc>
              </a:pPr>
            </a:p>
          </p:txBody>
        </p:sp>
      </p:grpSp>
      <p:sp>
        <p:nvSpPr>
          <p:cNvPr name="Freeform 6" id="6"/>
          <p:cNvSpPr/>
          <p:nvPr/>
        </p:nvSpPr>
        <p:spPr>
          <a:xfrm flipH="false" flipV="false" rot="0">
            <a:off x="15862173" y="599990"/>
            <a:ext cx="2031685" cy="2031685"/>
          </a:xfrm>
          <a:custGeom>
            <a:avLst/>
            <a:gdLst/>
            <a:ahLst/>
            <a:cxnLst/>
            <a:rect r="r" b="b" t="t" l="l"/>
            <a:pathLst>
              <a:path h="2031685" w="2031685">
                <a:moveTo>
                  <a:pt x="0" y="0"/>
                </a:moveTo>
                <a:lnTo>
                  <a:pt x="2031685" y="0"/>
                </a:lnTo>
                <a:lnTo>
                  <a:pt x="2031685" y="2031685"/>
                </a:lnTo>
                <a:lnTo>
                  <a:pt x="0" y="2031685"/>
                </a:lnTo>
                <a:lnTo>
                  <a:pt x="0" y="0"/>
                </a:lnTo>
                <a:close/>
              </a:path>
            </a:pathLst>
          </a:custGeom>
          <a:blipFill>
            <a:blip r:embed="rId3"/>
            <a:stretch>
              <a:fillRect l="0" t="0" r="0" b="0"/>
            </a:stretch>
          </a:blipFill>
        </p:spPr>
      </p:sp>
      <p:sp>
        <p:nvSpPr>
          <p:cNvPr name="Freeform 7" id="7"/>
          <p:cNvSpPr/>
          <p:nvPr/>
        </p:nvSpPr>
        <p:spPr>
          <a:xfrm flipH="false" flipV="false" rot="0">
            <a:off x="410523" y="784392"/>
            <a:ext cx="17697184" cy="8032509"/>
          </a:xfrm>
          <a:custGeom>
            <a:avLst/>
            <a:gdLst/>
            <a:ahLst/>
            <a:cxnLst/>
            <a:rect r="r" b="b" t="t" l="l"/>
            <a:pathLst>
              <a:path h="8032509" w="17697184">
                <a:moveTo>
                  <a:pt x="0" y="0"/>
                </a:moveTo>
                <a:lnTo>
                  <a:pt x="17697184" y="0"/>
                </a:lnTo>
                <a:lnTo>
                  <a:pt x="17697184" y="8032509"/>
                </a:lnTo>
                <a:lnTo>
                  <a:pt x="0" y="8032509"/>
                </a:lnTo>
                <a:lnTo>
                  <a:pt x="0" y="0"/>
                </a:lnTo>
                <a:close/>
              </a:path>
            </a:pathLst>
          </a:custGeom>
          <a:blipFill>
            <a:blip r:embed="rId4"/>
            <a:stretch>
              <a:fillRect l="0" t="-6187" r="0" b="-40574"/>
            </a:stretch>
          </a:blipFill>
        </p:spPr>
      </p:sp>
      <p:sp>
        <p:nvSpPr>
          <p:cNvPr name="TextBox 8" id="8"/>
          <p:cNvSpPr txBox="true"/>
          <p:nvPr/>
        </p:nvSpPr>
        <p:spPr>
          <a:xfrm rot="0">
            <a:off x="6341878" y="3519170"/>
            <a:ext cx="11439418" cy="4105910"/>
          </a:xfrm>
          <a:prstGeom prst="rect">
            <a:avLst/>
          </a:prstGeom>
        </p:spPr>
        <p:txBody>
          <a:bodyPr anchor="t" rtlCol="false" tIns="0" lIns="0" bIns="0" rIns="0">
            <a:spAutoFit/>
          </a:bodyPr>
          <a:lstStyle/>
          <a:p>
            <a:pPr algn="just" marL="561337" indent="-280669" lvl="1">
              <a:lnSpc>
                <a:spcPts val="3639"/>
              </a:lnSpc>
              <a:spcBef>
                <a:spcPct val="0"/>
              </a:spcBef>
              <a:buFont typeface="Arial"/>
              <a:buChar char="•"/>
            </a:pPr>
            <a:r>
              <a:rPr lang="en-US" sz="2599">
                <a:solidFill>
                  <a:srgbClr val="0A0147"/>
                </a:solidFill>
                <a:latin typeface="Poppins Light Bold"/>
                <a:ea typeface="Poppins Light Bold"/>
                <a:cs typeface="Poppins Light Bold"/>
                <a:sym typeface="Poppins Light Bold"/>
              </a:rPr>
              <a:t>Successfully integrates IoT/AI to tackle water scarcity with a cost-effective, scalable, and adaptable solution offering real-time &amp; predictive insights.</a:t>
            </a:r>
          </a:p>
          <a:p>
            <a:pPr algn="just">
              <a:lnSpc>
                <a:spcPts val="3639"/>
              </a:lnSpc>
              <a:spcBef>
                <a:spcPct val="0"/>
              </a:spcBef>
            </a:pPr>
          </a:p>
          <a:p>
            <a:pPr algn="just" marL="561337" indent="-280669" lvl="1">
              <a:lnSpc>
                <a:spcPts val="3639"/>
              </a:lnSpc>
              <a:spcBef>
                <a:spcPct val="0"/>
              </a:spcBef>
              <a:buFont typeface="Arial"/>
              <a:buChar char="•"/>
            </a:pPr>
            <a:r>
              <a:rPr lang="en-US" sz="2599">
                <a:solidFill>
                  <a:srgbClr val="0A0147"/>
                </a:solidFill>
                <a:latin typeface="Poppins Light Bold"/>
                <a:ea typeface="Poppins Light Bold"/>
                <a:cs typeface="Poppins Light Bold"/>
                <a:sym typeface="Poppins Light Bold"/>
              </a:rPr>
              <a:t>Empowers users, aligns with SDGs, and actively contributes to a resilient, water-secure future.</a:t>
            </a:r>
          </a:p>
          <a:p>
            <a:pPr algn="just">
              <a:lnSpc>
                <a:spcPts val="3639"/>
              </a:lnSpc>
              <a:spcBef>
                <a:spcPct val="0"/>
              </a:spcBef>
            </a:pPr>
          </a:p>
          <a:p>
            <a:pPr algn="just" marL="561337" indent="-280669" lvl="1">
              <a:lnSpc>
                <a:spcPts val="3639"/>
              </a:lnSpc>
              <a:spcBef>
                <a:spcPct val="0"/>
              </a:spcBef>
              <a:buFont typeface="Arial"/>
              <a:buChar char="•"/>
            </a:pPr>
            <a:r>
              <a:rPr lang="en-US" sz="2599">
                <a:solidFill>
                  <a:srgbClr val="0A0147"/>
                </a:solidFill>
                <a:latin typeface="Poppins Light Bold"/>
                <a:ea typeface="Poppins Light Bold"/>
                <a:cs typeface="Poppins Light Bold"/>
                <a:sym typeface="Poppins Light Bold"/>
              </a:rPr>
              <a:t>Future Potential Holds exciting promise for continued innovation in water management.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23</a:t>
            </a:r>
          </a:p>
        </p:txBody>
      </p:sp>
      <p:sp>
        <p:nvSpPr>
          <p:cNvPr name="TextBox 10" id="10"/>
          <p:cNvSpPr txBox="true"/>
          <p:nvPr/>
        </p:nvSpPr>
        <p:spPr>
          <a:xfrm rot="0">
            <a:off x="5737917" y="9361487"/>
            <a:ext cx="7230070" cy="422275"/>
          </a:xfrm>
          <a:prstGeom prst="rect">
            <a:avLst/>
          </a:prstGeom>
        </p:spPr>
        <p:txBody>
          <a:bodyPr anchor="t" rtlCol="false" tIns="0" lIns="0" bIns="0" rIns="0">
            <a:spAutoFit/>
          </a:bodyPr>
          <a:lstStyle/>
          <a:p>
            <a:pPr algn="ctr">
              <a:lnSpc>
                <a:spcPts val="3499"/>
              </a:lnSpc>
              <a:spcBef>
                <a:spcPct val="0"/>
              </a:spcBef>
            </a:pPr>
            <a:r>
              <a:rPr lang="en-US" sz="2499">
                <a:solidFill>
                  <a:srgbClr val="E8EEF1"/>
                </a:solidFill>
                <a:latin typeface="Antic Didone"/>
                <a:ea typeface="Antic Didone"/>
                <a:cs typeface="Antic Didone"/>
                <a:sym typeface="Antic Didone"/>
              </a:rPr>
              <a:t>Contact: [support@water-sec.com] | [WaterSec]"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A0147"/>
        </a:solidFill>
      </p:bgPr>
    </p:bg>
    <p:spTree>
      <p:nvGrpSpPr>
        <p:cNvPr id="1" name=""/>
        <p:cNvGrpSpPr/>
        <p:nvPr/>
      </p:nvGrpSpPr>
      <p:grpSpPr>
        <a:xfrm>
          <a:off x="0" y="0"/>
          <a:ext cx="0" cy="0"/>
          <a:chOff x="0" y="0"/>
          <a:chExt cx="0" cy="0"/>
        </a:xfrm>
      </p:grpSpPr>
      <p:pic>
        <p:nvPicPr>
          <p:cNvPr name="Picture 2" id="2">
            <a:hlinkClick action="ppaction://media"/>
          </p:cNvPr>
          <p:cNvPicPr>
            <a:picLocks noChangeAspect="true"/>
          </p:cNvPicPr>
          <p:nvPr>
            <a:videoFile r:link="rId3"/>
            <p:extLst>
              <p:ext uri="{DAA4B4D4-6D71-4841-9C94-3DE7FCFB9230}">
                <p14:media xmlns:p14="http://schemas.microsoft.com/office/powerpoint/2010/main" r:embed="rId4"/>
              </p:ext>
            </p:extLst>
          </p:nvPr>
        </p:nvPicPr>
        <p:blipFill>
          <a:blip r:embed="rId2"/>
          <a:srcRect l="33332" t="0" r="32903" b="0"/>
          <a:stretch>
            <a:fillRect/>
          </a:stretch>
        </p:blipFill>
        <p:spPr>
          <a:xfrm flipH="false" flipV="false" rot="0">
            <a:off x="6328744" y="0"/>
            <a:ext cx="6174779" cy="10287000"/>
          </a:xfrm>
          <a:prstGeom prst="rect">
            <a:avLst/>
          </a:prstGeom>
        </p:spPr>
      </p:pic>
      <p:sp>
        <p:nvSpPr>
          <p:cNvPr name="Freeform 3" id="3"/>
          <p:cNvSpPr/>
          <p:nvPr/>
        </p:nvSpPr>
        <p:spPr>
          <a:xfrm flipH="false" flipV="false" rot="0">
            <a:off x="-275196" y="2612044"/>
            <a:ext cx="5966460" cy="8229600"/>
          </a:xfrm>
          <a:custGeom>
            <a:avLst/>
            <a:gdLst/>
            <a:ahLst/>
            <a:cxnLst/>
            <a:rect r="r" b="b" t="t" l="l"/>
            <a:pathLst>
              <a:path h="8229600" w="5966460">
                <a:moveTo>
                  <a:pt x="0" y="0"/>
                </a:moveTo>
                <a:lnTo>
                  <a:pt x="5966460" y="0"/>
                </a:lnTo>
                <a:lnTo>
                  <a:pt x="5966460" y="8229600"/>
                </a:lnTo>
                <a:lnTo>
                  <a:pt x="0" y="8229600"/>
                </a:lnTo>
                <a:lnTo>
                  <a:pt x="0" y="0"/>
                </a:lnTo>
                <a:close/>
              </a:path>
            </a:pathLst>
          </a:custGeom>
          <a:blipFill>
            <a:blip r:embed="rId5"/>
            <a:stretch>
              <a:fillRect l="0" t="0" r="0" b="0"/>
            </a:stretch>
          </a:blipFill>
        </p:spPr>
      </p:sp>
      <p:sp>
        <p:nvSpPr>
          <p:cNvPr name="TextBox 4" id="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24</a:t>
            </a:r>
          </a:p>
        </p:txBody>
      </p:sp>
      <p:sp>
        <p:nvSpPr>
          <p:cNvPr name="Freeform 5" id="5"/>
          <p:cNvSpPr/>
          <p:nvPr/>
        </p:nvSpPr>
        <p:spPr>
          <a:xfrm flipH="true" flipV="false" rot="0">
            <a:off x="12947971" y="2136545"/>
            <a:ext cx="5966460" cy="8229600"/>
          </a:xfrm>
          <a:custGeom>
            <a:avLst/>
            <a:gdLst/>
            <a:ahLst/>
            <a:cxnLst/>
            <a:rect r="r" b="b" t="t" l="l"/>
            <a:pathLst>
              <a:path h="8229600" w="5966460">
                <a:moveTo>
                  <a:pt x="5966460" y="0"/>
                </a:moveTo>
                <a:lnTo>
                  <a:pt x="0" y="0"/>
                </a:lnTo>
                <a:lnTo>
                  <a:pt x="0" y="8229600"/>
                </a:lnTo>
                <a:lnTo>
                  <a:pt x="5966460" y="8229600"/>
                </a:lnTo>
                <a:lnTo>
                  <a:pt x="5966460" y="0"/>
                </a:lnTo>
                <a:close/>
              </a:path>
            </a:pathLst>
          </a:custGeom>
          <a:blipFill>
            <a:blip r:embed="rId5"/>
            <a:stretch>
              <a:fillRect l="0" t="0" r="0" b="0"/>
            </a:stretch>
          </a:blipFill>
        </p:spPr>
      </p:sp>
    </p:spTree>
  </p:cSld>
  <p:clrMapOvr>
    <a:masterClrMapping/>
  </p:clrMapOvr>
  <p:timing>
    <p:tnLst>
      <p:par>
        <p:cTn dur="indefinite" restart="never" nodeType="tmRoot">
          <p:childTnLst>
            <p:video>
              <p:cMediaNode vol="100000">
                <p:cTn fill="hold" display="false">
                  <p:stCondLst>
                    <p:cond delay="indefinite"/>
                  </p:stCondLst>
                </p:cTn>
                <p:tgtEl>
                  <p:spTgt spid="2"/>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A0147"/>
        </a:solidFill>
      </p:bgPr>
    </p:bg>
    <p:spTree>
      <p:nvGrpSpPr>
        <p:cNvPr id="1" name=""/>
        <p:cNvGrpSpPr/>
        <p:nvPr/>
      </p:nvGrpSpPr>
      <p:grpSpPr>
        <a:xfrm>
          <a:off x="0" y="0"/>
          <a:ext cx="0" cy="0"/>
          <a:chOff x="0" y="0"/>
          <a:chExt cx="0" cy="0"/>
        </a:xfrm>
      </p:grpSpPr>
      <p:sp>
        <p:nvSpPr>
          <p:cNvPr name="Freeform 2" id="2"/>
          <p:cNvSpPr/>
          <p:nvPr/>
        </p:nvSpPr>
        <p:spPr>
          <a:xfrm flipH="false" flipV="false" rot="0">
            <a:off x="4681178" y="-354501"/>
            <a:ext cx="8504862" cy="8504862"/>
          </a:xfrm>
          <a:custGeom>
            <a:avLst/>
            <a:gdLst/>
            <a:ahLst/>
            <a:cxnLst/>
            <a:rect r="r" b="b" t="t" l="l"/>
            <a:pathLst>
              <a:path h="8504862" w="8504862">
                <a:moveTo>
                  <a:pt x="0" y="0"/>
                </a:moveTo>
                <a:lnTo>
                  <a:pt x="8504862" y="0"/>
                </a:lnTo>
                <a:lnTo>
                  <a:pt x="8504862" y="8504861"/>
                </a:lnTo>
                <a:lnTo>
                  <a:pt x="0" y="8504861"/>
                </a:lnTo>
                <a:lnTo>
                  <a:pt x="0" y="0"/>
                </a:lnTo>
                <a:close/>
              </a:path>
            </a:pathLst>
          </a:custGeom>
          <a:blipFill>
            <a:blip r:embed="rId2">
              <a:alphaModFix amt="44999"/>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924502" y="876647"/>
            <a:ext cx="5748307" cy="5142593"/>
          </a:xfrm>
          <a:custGeom>
            <a:avLst/>
            <a:gdLst/>
            <a:ahLst/>
            <a:cxnLst/>
            <a:rect r="r" b="b" t="t" l="l"/>
            <a:pathLst>
              <a:path h="5142593" w="5748307">
                <a:moveTo>
                  <a:pt x="0" y="0"/>
                </a:moveTo>
                <a:lnTo>
                  <a:pt x="5748307" y="0"/>
                </a:lnTo>
                <a:lnTo>
                  <a:pt x="5748307" y="5142593"/>
                </a:lnTo>
                <a:lnTo>
                  <a:pt x="0" y="5142593"/>
                </a:lnTo>
                <a:lnTo>
                  <a:pt x="0" y="0"/>
                </a:lnTo>
                <a:close/>
              </a:path>
            </a:pathLst>
          </a:custGeom>
          <a:blipFill>
            <a:blip r:embed="rId4"/>
            <a:stretch>
              <a:fillRect l="0" t="0" r="0" b="-11778"/>
            </a:stretch>
          </a:blipFill>
        </p:spPr>
      </p:sp>
      <p:sp>
        <p:nvSpPr>
          <p:cNvPr name="Freeform 4" id="4"/>
          <p:cNvSpPr/>
          <p:nvPr/>
        </p:nvSpPr>
        <p:spPr>
          <a:xfrm flipH="false" flipV="false" rot="0">
            <a:off x="559362" y="8314290"/>
            <a:ext cx="938677" cy="938677"/>
          </a:xfrm>
          <a:custGeom>
            <a:avLst/>
            <a:gdLst/>
            <a:ahLst/>
            <a:cxnLst/>
            <a:rect r="r" b="b" t="t" l="l"/>
            <a:pathLst>
              <a:path h="938677" w="938677">
                <a:moveTo>
                  <a:pt x="0" y="0"/>
                </a:moveTo>
                <a:lnTo>
                  <a:pt x="938676" y="0"/>
                </a:lnTo>
                <a:lnTo>
                  <a:pt x="938676" y="938677"/>
                </a:lnTo>
                <a:lnTo>
                  <a:pt x="0" y="93867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459835" y="8526762"/>
            <a:ext cx="726205" cy="726205"/>
          </a:xfrm>
          <a:custGeom>
            <a:avLst/>
            <a:gdLst/>
            <a:ahLst/>
            <a:cxnLst/>
            <a:rect r="r" b="b" t="t" l="l"/>
            <a:pathLst>
              <a:path h="726205" w="726205">
                <a:moveTo>
                  <a:pt x="0" y="0"/>
                </a:moveTo>
                <a:lnTo>
                  <a:pt x="726205" y="0"/>
                </a:lnTo>
                <a:lnTo>
                  <a:pt x="726205" y="726205"/>
                </a:lnTo>
                <a:lnTo>
                  <a:pt x="0" y="726205"/>
                </a:lnTo>
                <a:lnTo>
                  <a:pt x="0" y="0"/>
                </a:lnTo>
                <a:close/>
              </a:path>
            </a:pathLst>
          </a:custGeom>
          <a:blipFill>
            <a:blip r:embed="rId7"/>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1"/>
                <a:ea typeface="Open Sans 1"/>
                <a:cs typeface="Open Sans 1"/>
                <a:sym typeface="Open Sans 1"/>
              </a:rPr>
              <a:t>25</a:t>
            </a:r>
          </a:p>
        </p:txBody>
      </p:sp>
      <p:sp>
        <p:nvSpPr>
          <p:cNvPr name="TextBox 7" id="7"/>
          <p:cNvSpPr txBox="true"/>
          <p:nvPr/>
        </p:nvSpPr>
        <p:spPr>
          <a:xfrm rot="0">
            <a:off x="7611221" y="6610875"/>
            <a:ext cx="2644775" cy="629921"/>
          </a:xfrm>
          <a:prstGeom prst="rect">
            <a:avLst/>
          </a:prstGeom>
        </p:spPr>
        <p:txBody>
          <a:bodyPr anchor="t" rtlCol="false" tIns="0" lIns="0" bIns="0" rIns="0">
            <a:spAutoFit/>
          </a:bodyPr>
          <a:lstStyle/>
          <a:p>
            <a:pPr algn="ctr">
              <a:lnSpc>
                <a:spcPts val="5179"/>
              </a:lnSpc>
              <a:spcBef>
                <a:spcPct val="0"/>
              </a:spcBef>
            </a:pPr>
            <a:r>
              <a:rPr lang="en-US" sz="3699">
                <a:solidFill>
                  <a:srgbClr val="FFFFFF"/>
                </a:solidFill>
                <a:latin typeface="Open Sans 1"/>
                <a:ea typeface="Open Sans 1"/>
                <a:cs typeface="Open Sans 1"/>
                <a:sym typeface="Open Sans 1"/>
              </a:rPr>
              <a:t>Thank you ! </a:t>
            </a:r>
          </a:p>
        </p:txBody>
      </p:sp>
      <p:sp>
        <p:nvSpPr>
          <p:cNvPr name="TextBox 8" id="8"/>
          <p:cNvSpPr txBox="true"/>
          <p:nvPr/>
        </p:nvSpPr>
        <p:spPr>
          <a:xfrm rot="0">
            <a:off x="4827663" y="8752595"/>
            <a:ext cx="9525" cy="349250"/>
          </a:xfrm>
          <a:prstGeom prst="rect">
            <a:avLst/>
          </a:prstGeom>
        </p:spPr>
        <p:txBody>
          <a:bodyPr anchor="t" rtlCol="false" tIns="0" lIns="0" bIns="0" rIns="0">
            <a:spAutoFit/>
          </a:bodyPr>
          <a:lstStyle/>
          <a:p>
            <a:pPr algn="ctr">
              <a:lnSpc>
                <a:spcPts val="2800"/>
              </a:lnSpc>
              <a:spcBef>
                <a:spcPct val="0"/>
              </a:spcBef>
            </a:pPr>
          </a:p>
        </p:txBody>
      </p:sp>
      <p:sp>
        <p:nvSpPr>
          <p:cNvPr name="TextBox 9" id="9"/>
          <p:cNvSpPr txBox="true"/>
          <p:nvPr/>
        </p:nvSpPr>
        <p:spPr>
          <a:xfrm rot="0">
            <a:off x="1605516" y="8842447"/>
            <a:ext cx="3618706" cy="198119"/>
          </a:xfrm>
          <a:prstGeom prst="rect">
            <a:avLst/>
          </a:prstGeom>
        </p:spPr>
        <p:txBody>
          <a:bodyPr anchor="t" rtlCol="false" tIns="0" lIns="0" bIns="0" rIns="0">
            <a:spAutoFit/>
          </a:bodyPr>
          <a:lstStyle/>
          <a:p>
            <a:pPr algn="ctr">
              <a:lnSpc>
                <a:spcPts val="1680"/>
              </a:lnSpc>
            </a:pPr>
            <a:r>
              <a:rPr lang="en-US" sz="1200" u="sng">
                <a:solidFill>
                  <a:srgbClr val="FFFFFF"/>
                </a:solidFill>
                <a:latin typeface="Open Sans 1"/>
                <a:ea typeface="Open Sans 1"/>
                <a:cs typeface="Open Sans 1"/>
                <a:sym typeface="Open Sans 1"/>
                <a:hlinkClick r:id="rId8" tooltip="https://www.facebook.com/search/top?q=watersec"/>
              </a:rPr>
              <a:t>https://www.facebook.com/search/top?q=watersec</a:t>
            </a:r>
          </a:p>
        </p:txBody>
      </p:sp>
      <p:sp>
        <p:nvSpPr>
          <p:cNvPr name="TextBox 10" id="10"/>
          <p:cNvSpPr txBox="true"/>
          <p:nvPr/>
        </p:nvSpPr>
        <p:spPr>
          <a:xfrm rot="0">
            <a:off x="13286190" y="8844060"/>
            <a:ext cx="3165078" cy="198119"/>
          </a:xfrm>
          <a:prstGeom prst="rect">
            <a:avLst/>
          </a:prstGeom>
        </p:spPr>
        <p:txBody>
          <a:bodyPr anchor="t" rtlCol="false" tIns="0" lIns="0" bIns="0" rIns="0">
            <a:spAutoFit/>
          </a:bodyPr>
          <a:lstStyle/>
          <a:p>
            <a:pPr algn="ctr">
              <a:lnSpc>
                <a:spcPts val="1680"/>
              </a:lnSpc>
              <a:spcBef>
                <a:spcPct val="0"/>
              </a:spcBef>
            </a:pPr>
            <a:r>
              <a:rPr lang="en-US" sz="1200" u="sng">
                <a:solidFill>
                  <a:srgbClr val="FFFFFF"/>
                </a:solidFill>
                <a:latin typeface="Open Sans 1"/>
                <a:ea typeface="Open Sans 1"/>
                <a:cs typeface="Open Sans 1"/>
                <a:sym typeface="Open Sans 1"/>
                <a:hlinkClick r:id="rId9" tooltip="https://www.instagram.com/water.sec/?hl=fr"/>
              </a:rPr>
              <a:t>https://www.instagram.com/water.sec/?hl=fr</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sp>
        <p:nvSpPr>
          <p:cNvPr name="Freeform 2" id="2"/>
          <p:cNvSpPr/>
          <p:nvPr/>
        </p:nvSpPr>
        <p:spPr>
          <a:xfrm flipH="false" flipV="false" rot="0">
            <a:off x="-549663" y="3412147"/>
            <a:ext cx="19094626" cy="4860450"/>
          </a:xfrm>
          <a:custGeom>
            <a:avLst/>
            <a:gdLst/>
            <a:ahLst/>
            <a:cxnLst/>
            <a:rect r="r" b="b" t="t" l="l"/>
            <a:pathLst>
              <a:path h="4860450" w="19094626">
                <a:moveTo>
                  <a:pt x="0" y="0"/>
                </a:moveTo>
                <a:lnTo>
                  <a:pt x="19094626" y="0"/>
                </a:lnTo>
                <a:lnTo>
                  <a:pt x="19094626" y="4860450"/>
                </a:lnTo>
                <a:lnTo>
                  <a:pt x="0" y="48604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207549" y="4256186"/>
            <a:ext cx="2632284" cy="263228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5" id="5"/>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6" id="6"/>
          <p:cNvGrpSpPr/>
          <p:nvPr/>
        </p:nvGrpSpPr>
        <p:grpSpPr>
          <a:xfrm rot="0">
            <a:off x="285248" y="3877553"/>
            <a:ext cx="2935585" cy="2935574"/>
            <a:chOff x="0" y="0"/>
            <a:chExt cx="6350000" cy="6349975"/>
          </a:xfrm>
        </p:grpSpPr>
        <p:sp>
          <p:nvSpPr>
            <p:cNvPr name="Freeform 7" id="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0" t="-7742" r="0" b="-7742"/>
              </a:stretch>
            </a:blipFill>
          </p:spPr>
        </p:sp>
      </p:grpSp>
      <p:grpSp>
        <p:nvGrpSpPr>
          <p:cNvPr name="Group 8" id="8"/>
          <p:cNvGrpSpPr/>
          <p:nvPr/>
        </p:nvGrpSpPr>
        <p:grpSpPr>
          <a:xfrm rot="0">
            <a:off x="3220833" y="3684711"/>
            <a:ext cx="2825538" cy="2825538"/>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0" id="10"/>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11" id="11"/>
          <p:cNvGrpSpPr/>
          <p:nvPr/>
        </p:nvGrpSpPr>
        <p:grpSpPr>
          <a:xfrm rot="0">
            <a:off x="3038375" y="3877553"/>
            <a:ext cx="2891507" cy="2891495"/>
            <a:chOff x="0" y="0"/>
            <a:chExt cx="6350000" cy="6349975"/>
          </a:xfrm>
        </p:grpSpPr>
        <p:sp>
          <p:nvSpPr>
            <p:cNvPr name="Freeform 12" id="1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0" t="-11797" r="0" b="-11797"/>
              </a:stretch>
            </a:blipFill>
          </p:spPr>
        </p:sp>
      </p:grpSp>
      <p:grpSp>
        <p:nvGrpSpPr>
          <p:cNvPr name="Group 13" id="13"/>
          <p:cNvGrpSpPr/>
          <p:nvPr/>
        </p:nvGrpSpPr>
        <p:grpSpPr>
          <a:xfrm rot="0">
            <a:off x="5449683" y="4171666"/>
            <a:ext cx="2956699" cy="2956699"/>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15" id="15"/>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16" id="16"/>
          <p:cNvGrpSpPr/>
          <p:nvPr/>
        </p:nvGrpSpPr>
        <p:grpSpPr>
          <a:xfrm rot="0">
            <a:off x="5557514" y="4372851"/>
            <a:ext cx="2741037" cy="2741026"/>
            <a:chOff x="0" y="0"/>
            <a:chExt cx="6350000" cy="6349975"/>
          </a:xfrm>
        </p:grpSpPr>
        <p:sp>
          <p:nvSpPr>
            <p:cNvPr name="Freeform 17" id="1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0" t="-16747" r="0" b="-16747"/>
              </a:stretch>
            </a:blipFill>
          </p:spPr>
        </p:sp>
      </p:grpSp>
      <p:grpSp>
        <p:nvGrpSpPr>
          <p:cNvPr name="Group 18" id="18"/>
          <p:cNvGrpSpPr/>
          <p:nvPr/>
        </p:nvGrpSpPr>
        <p:grpSpPr>
          <a:xfrm rot="0">
            <a:off x="8358757" y="4279502"/>
            <a:ext cx="2956699" cy="2956699"/>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20" id="20"/>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21" id="21"/>
          <p:cNvGrpSpPr/>
          <p:nvPr/>
        </p:nvGrpSpPr>
        <p:grpSpPr>
          <a:xfrm rot="0">
            <a:off x="8377807" y="4471859"/>
            <a:ext cx="2741037" cy="2741026"/>
            <a:chOff x="0" y="0"/>
            <a:chExt cx="6350000" cy="6349975"/>
          </a:xfrm>
        </p:grpSpPr>
        <p:sp>
          <p:nvSpPr>
            <p:cNvPr name="Freeform 22" id="2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0" t="-58555" r="0" b="-58555"/>
              </a:stretch>
            </a:blipFill>
          </p:spPr>
        </p:sp>
      </p:grpSp>
      <p:grpSp>
        <p:nvGrpSpPr>
          <p:cNvPr name="Group 23" id="23"/>
          <p:cNvGrpSpPr/>
          <p:nvPr/>
        </p:nvGrpSpPr>
        <p:grpSpPr>
          <a:xfrm rot="0">
            <a:off x="10931757" y="4526230"/>
            <a:ext cx="2956699" cy="2956699"/>
            <a:chOff x="0" y="0"/>
            <a:chExt cx="812800" cy="812800"/>
          </a:xfrm>
        </p:grpSpPr>
        <p:sp>
          <p:nvSpPr>
            <p:cNvPr name="Freeform 24" id="2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25" id="25"/>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26" id="26"/>
          <p:cNvGrpSpPr/>
          <p:nvPr/>
        </p:nvGrpSpPr>
        <p:grpSpPr>
          <a:xfrm rot="0">
            <a:off x="11020425" y="4718238"/>
            <a:ext cx="2741037" cy="2741026"/>
            <a:chOff x="0" y="0"/>
            <a:chExt cx="6350000" cy="6349975"/>
          </a:xfrm>
        </p:grpSpPr>
        <p:sp>
          <p:nvSpPr>
            <p:cNvPr name="Freeform 27" id="2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0" t="-301" r="0" b="-301"/>
              </a:stretch>
            </a:blipFill>
          </p:spPr>
        </p:sp>
      </p:grpSp>
      <p:grpSp>
        <p:nvGrpSpPr>
          <p:cNvPr name="Group 28" id="28"/>
          <p:cNvGrpSpPr/>
          <p:nvPr/>
        </p:nvGrpSpPr>
        <p:grpSpPr>
          <a:xfrm rot="0">
            <a:off x="13549002" y="3990696"/>
            <a:ext cx="2956699" cy="2956699"/>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30" id="30"/>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31" id="31"/>
          <p:cNvGrpSpPr/>
          <p:nvPr/>
        </p:nvGrpSpPr>
        <p:grpSpPr>
          <a:xfrm rot="0">
            <a:off x="13672794" y="4072100"/>
            <a:ext cx="2741037" cy="2741026"/>
            <a:chOff x="0" y="0"/>
            <a:chExt cx="6350000" cy="6349975"/>
          </a:xfrm>
        </p:grpSpPr>
        <p:sp>
          <p:nvSpPr>
            <p:cNvPr name="Freeform 32" id="32"/>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301" t="0" r="-301" b="0"/>
              </a:stretch>
            </a:blipFill>
          </p:spPr>
        </p:sp>
      </p:grpSp>
      <p:grpSp>
        <p:nvGrpSpPr>
          <p:cNvPr name="Group 33" id="33"/>
          <p:cNvGrpSpPr/>
          <p:nvPr/>
        </p:nvGrpSpPr>
        <p:grpSpPr>
          <a:xfrm rot="0">
            <a:off x="15751715" y="4526230"/>
            <a:ext cx="2632284" cy="2632284"/>
            <a:chOff x="0" y="0"/>
            <a:chExt cx="812800" cy="812800"/>
          </a:xfrm>
        </p:grpSpPr>
        <p:sp>
          <p:nvSpPr>
            <p:cNvPr name="Freeform 34" id="3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CFEFF"/>
            </a:solidFill>
          </p:spPr>
        </p:sp>
        <p:sp>
          <p:nvSpPr>
            <p:cNvPr name="TextBox 35" id="35"/>
            <p:cNvSpPr txBox="true"/>
            <p:nvPr/>
          </p:nvSpPr>
          <p:spPr>
            <a:xfrm>
              <a:off x="76200" y="95250"/>
              <a:ext cx="660400" cy="641350"/>
            </a:xfrm>
            <a:prstGeom prst="rect">
              <a:avLst/>
            </a:prstGeom>
          </p:spPr>
          <p:txBody>
            <a:bodyPr anchor="ctr" rtlCol="false" tIns="42222" lIns="42222" bIns="42222" rIns="42222"/>
            <a:lstStyle/>
            <a:p>
              <a:pPr algn="ctr">
                <a:lnSpc>
                  <a:spcPts val="1993"/>
                </a:lnSpc>
              </a:pPr>
            </a:p>
          </p:txBody>
        </p:sp>
      </p:grpSp>
      <p:grpSp>
        <p:nvGrpSpPr>
          <p:cNvPr name="Group 36" id="36"/>
          <p:cNvGrpSpPr/>
          <p:nvPr/>
        </p:nvGrpSpPr>
        <p:grpSpPr>
          <a:xfrm rot="0">
            <a:off x="15847715" y="4718238"/>
            <a:ext cx="2440285" cy="2440276"/>
            <a:chOff x="0" y="0"/>
            <a:chExt cx="6350000" cy="6349975"/>
          </a:xfrm>
        </p:grpSpPr>
        <p:sp>
          <p:nvSpPr>
            <p:cNvPr name="Freeform 37" id="37"/>
            <p:cNvSpPr/>
            <p:nvPr/>
          </p:nvSpPr>
          <p:spPr>
            <a:xfrm flipH="false" flipV="false" rot="0">
              <a:off x="0" y="0"/>
              <a:ext cx="6350000" cy="6349975"/>
            </a:xfrm>
            <a:custGeom>
              <a:avLst/>
              <a:gdLst/>
              <a:ahLst/>
              <a:cxnLst/>
              <a:rect r="r" b="b" t="t" l="l"/>
              <a:pathLst>
                <a:path h="6349975" w="6350000">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0" t="-25000" r="0" b="-25000"/>
              </a:stretch>
            </a:blipFill>
          </p:spPr>
        </p:sp>
      </p:grpSp>
      <p:sp>
        <p:nvSpPr>
          <p:cNvPr name="Freeform 38" id="38"/>
          <p:cNvSpPr/>
          <p:nvPr/>
        </p:nvSpPr>
        <p:spPr>
          <a:xfrm flipH="false" flipV="false" rot="0">
            <a:off x="16413831" y="321902"/>
            <a:ext cx="1413596" cy="1413596"/>
          </a:xfrm>
          <a:custGeom>
            <a:avLst/>
            <a:gdLst/>
            <a:ahLst/>
            <a:cxnLst/>
            <a:rect r="r" b="b" t="t" l="l"/>
            <a:pathLst>
              <a:path h="1413596" w="1413596">
                <a:moveTo>
                  <a:pt x="0" y="0"/>
                </a:moveTo>
                <a:lnTo>
                  <a:pt x="1413596" y="0"/>
                </a:lnTo>
                <a:lnTo>
                  <a:pt x="1413596" y="1413596"/>
                </a:lnTo>
                <a:lnTo>
                  <a:pt x="0" y="1413596"/>
                </a:lnTo>
                <a:lnTo>
                  <a:pt x="0" y="0"/>
                </a:lnTo>
                <a:close/>
              </a:path>
            </a:pathLst>
          </a:custGeom>
          <a:blipFill>
            <a:blip r:embed="rId11"/>
            <a:stretch>
              <a:fillRect l="0" t="0" r="0" b="0"/>
            </a:stretch>
          </a:blipFill>
        </p:spPr>
      </p:sp>
      <p:sp>
        <p:nvSpPr>
          <p:cNvPr name="TextBox 39" id="39"/>
          <p:cNvSpPr txBox="true"/>
          <p:nvPr/>
        </p:nvSpPr>
        <p:spPr>
          <a:xfrm rot="0">
            <a:off x="5283122" y="866775"/>
            <a:ext cx="7721756" cy="1377949"/>
          </a:xfrm>
          <a:prstGeom prst="rect">
            <a:avLst/>
          </a:prstGeom>
        </p:spPr>
        <p:txBody>
          <a:bodyPr anchor="t" rtlCol="false" tIns="0" lIns="0" bIns="0" rIns="0">
            <a:spAutoFit/>
          </a:bodyPr>
          <a:lstStyle/>
          <a:p>
            <a:pPr algn="ctr">
              <a:lnSpc>
                <a:spcPts val="11200"/>
              </a:lnSpc>
            </a:pPr>
            <a:r>
              <a:rPr lang="en-US" b="true" sz="8000">
                <a:solidFill>
                  <a:srgbClr val="051D40"/>
                </a:solidFill>
                <a:latin typeface="Dynamo Medium"/>
                <a:ea typeface="Dynamo Medium"/>
                <a:cs typeface="Dynamo Medium"/>
                <a:sym typeface="Dynamo Medium"/>
              </a:rPr>
              <a:t>OUR TEAM</a:t>
            </a:r>
          </a:p>
        </p:txBody>
      </p:sp>
      <p:sp>
        <p:nvSpPr>
          <p:cNvPr name="TextBox 40" id="40"/>
          <p:cNvSpPr txBox="true"/>
          <p:nvPr/>
        </p:nvSpPr>
        <p:spPr>
          <a:xfrm rot="0">
            <a:off x="-313950" y="7242795"/>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Sirine Chaabi</a:t>
            </a:r>
          </a:p>
        </p:txBody>
      </p:sp>
      <p:sp>
        <p:nvSpPr>
          <p:cNvPr name="TextBox 41" id="41"/>
          <p:cNvSpPr txBox="true"/>
          <p:nvPr/>
        </p:nvSpPr>
        <p:spPr>
          <a:xfrm rot="0">
            <a:off x="2510871" y="6748374"/>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Loujein bousnina</a:t>
            </a:r>
          </a:p>
        </p:txBody>
      </p:sp>
      <p:sp>
        <p:nvSpPr>
          <p:cNvPr name="TextBox 42" id="42"/>
          <p:cNvSpPr txBox="true"/>
          <p:nvPr/>
        </p:nvSpPr>
        <p:spPr>
          <a:xfrm rot="0">
            <a:off x="5258264" y="7371792"/>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Molka Ben Ammar</a:t>
            </a:r>
          </a:p>
        </p:txBody>
      </p:sp>
      <p:sp>
        <p:nvSpPr>
          <p:cNvPr name="TextBox 43" id="43"/>
          <p:cNvSpPr txBox="true"/>
          <p:nvPr/>
        </p:nvSpPr>
        <p:spPr>
          <a:xfrm rot="0">
            <a:off x="8168922" y="7206211"/>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Firas ghrarai</a:t>
            </a:r>
          </a:p>
        </p:txBody>
      </p:sp>
      <p:sp>
        <p:nvSpPr>
          <p:cNvPr name="TextBox 44" id="44"/>
          <p:cNvSpPr txBox="true"/>
          <p:nvPr/>
        </p:nvSpPr>
        <p:spPr>
          <a:xfrm rot="0">
            <a:off x="7539275" y="7545484"/>
            <a:ext cx="9933585"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Bader zitouni</a:t>
            </a:r>
          </a:p>
        </p:txBody>
      </p:sp>
      <p:sp>
        <p:nvSpPr>
          <p:cNvPr name="TextBox 45" id="45"/>
          <p:cNvSpPr txBox="true"/>
          <p:nvPr/>
        </p:nvSpPr>
        <p:spPr>
          <a:xfrm rot="0">
            <a:off x="13062377" y="7024410"/>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adem somai</a:t>
            </a:r>
          </a:p>
        </p:txBody>
      </p:sp>
      <p:sp>
        <p:nvSpPr>
          <p:cNvPr name="TextBox 46" id="46"/>
          <p:cNvSpPr txBox="true"/>
          <p:nvPr/>
        </p:nvSpPr>
        <p:spPr>
          <a:xfrm rot="0">
            <a:off x="15382392" y="7325160"/>
            <a:ext cx="3885736" cy="385483"/>
          </a:xfrm>
          <a:prstGeom prst="rect">
            <a:avLst/>
          </a:prstGeom>
        </p:spPr>
        <p:txBody>
          <a:bodyPr anchor="t" rtlCol="false" tIns="0" lIns="0" bIns="0" rIns="0">
            <a:spAutoFit/>
          </a:bodyPr>
          <a:lstStyle/>
          <a:p>
            <a:pPr algn="ctr">
              <a:lnSpc>
                <a:spcPts val="3191"/>
              </a:lnSpc>
            </a:pPr>
            <a:r>
              <a:rPr lang="en-US" b="true" sz="2279" spc="9">
                <a:solidFill>
                  <a:srgbClr val="3275C5"/>
                </a:solidFill>
                <a:latin typeface="Source Sans Pro Bold"/>
                <a:ea typeface="Source Sans Pro Bold"/>
                <a:cs typeface="Source Sans Pro Bold"/>
                <a:sym typeface="Source Sans Pro Bold"/>
              </a:rPr>
              <a:t>Safwen werghi</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8783690" cy="10287000"/>
          </a:xfrm>
          <a:custGeom>
            <a:avLst/>
            <a:gdLst/>
            <a:ahLst/>
            <a:cxnLst/>
            <a:rect r="r" b="b" t="t" l="l"/>
            <a:pathLst>
              <a:path h="10287000" w="8783690">
                <a:moveTo>
                  <a:pt x="0" y="0"/>
                </a:moveTo>
                <a:lnTo>
                  <a:pt x="8783690" y="0"/>
                </a:lnTo>
                <a:lnTo>
                  <a:pt x="8783690" y="10287000"/>
                </a:lnTo>
                <a:lnTo>
                  <a:pt x="0" y="10287000"/>
                </a:lnTo>
                <a:lnTo>
                  <a:pt x="0" y="0"/>
                </a:lnTo>
                <a:close/>
              </a:path>
            </a:pathLst>
          </a:custGeom>
          <a:blipFill>
            <a:blip r:embed="rId2"/>
            <a:stretch>
              <a:fillRect l="0" t="-8584" r="0" b="-8584"/>
            </a:stretch>
          </a:blipFill>
        </p:spPr>
      </p:sp>
      <p:sp>
        <p:nvSpPr>
          <p:cNvPr name="Freeform 3" id="3"/>
          <p:cNvSpPr/>
          <p:nvPr/>
        </p:nvSpPr>
        <p:spPr>
          <a:xfrm flipH="false" flipV="false" rot="0">
            <a:off x="15957227" y="0"/>
            <a:ext cx="2330773" cy="838475"/>
          </a:xfrm>
          <a:custGeom>
            <a:avLst/>
            <a:gdLst/>
            <a:ahLst/>
            <a:cxnLst/>
            <a:rect r="r" b="b" t="t" l="l"/>
            <a:pathLst>
              <a:path h="838475" w="2330773">
                <a:moveTo>
                  <a:pt x="0" y="0"/>
                </a:moveTo>
                <a:lnTo>
                  <a:pt x="2330773" y="0"/>
                </a:lnTo>
                <a:lnTo>
                  <a:pt x="2330773" y="838475"/>
                </a:lnTo>
                <a:lnTo>
                  <a:pt x="0" y="838475"/>
                </a:lnTo>
                <a:lnTo>
                  <a:pt x="0" y="0"/>
                </a:lnTo>
                <a:close/>
              </a:path>
            </a:pathLst>
          </a:custGeom>
          <a:blipFill>
            <a:blip r:embed="rId3"/>
            <a:stretch>
              <a:fillRect l="-2780" t="-60832" r="-7425" b="0"/>
            </a:stretch>
          </a:blipFill>
        </p:spPr>
      </p:sp>
      <p:sp>
        <p:nvSpPr>
          <p:cNvPr name="TextBox 4" id="4"/>
          <p:cNvSpPr txBox="true"/>
          <p:nvPr/>
        </p:nvSpPr>
        <p:spPr>
          <a:xfrm rot="0">
            <a:off x="12603259" y="9007673"/>
            <a:ext cx="4656041" cy="250627"/>
          </a:xfrm>
          <a:prstGeom prst="rect">
            <a:avLst/>
          </a:prstGeom>
        </p:spPr>
        <p:txBody>
          <a:bodyPr anchor="t" rtlCol="false" tIns="0" lIns="0" bIns="0" rIns="0">
            <a:spAutoFit/>
          </a:bodyPr>
          <a:lstStyle/>
          <a:p>
            <a:pPr algn="r">
              <a:lnSpc>
                <a:spcPts val="1919"/>
              </a:lnSpc>
            </a:pPr>
            <a:r>
              <a:rPr lang="en-US" sz="1599" spc="47">
                <a:solidFill>
                  <a:srgbClr val="FFFEFE"/>
                </a:solidFill>
                <a:latin typeface="Poppins Light"/>
                <a:ea typeface="Poppins Light"/>
                <a:cs typeface="Poppins Light"/>
                <a:sym typeface="Poppins Light"/>
              </a:rPr>
              <a:t>WATER SEC</a:t>
            </a:r>
          </a:p>
        </p:txBody>
      </p:sp>
      <p:grpSp>
        <p:nvGrpSpPr>
          <p:cNvPr name="Group 5" id="5"/>
          <p:cNvGrpSpPr/>
          <p:nvPr/>
        </p:nvGrpSpPr>
        <p:grpSpPr>
          <a:xfrm rot="0">
            <a:off x="8490334" y="4241390"/>
            <a:ext cx="10051932" cy="1804219"/>
            <a:chOff x="0" y="0"/>
            <a:chExt cx="13402576" cy="2405626"/>
          </a:xfrm>
        </p:grpSpPr>
        <p:sp>
          <p:nvSpPr>
            <p:cNvPr name="TextBox 6" id="6"/>
            <p:cNvSpPr txBox="true"/>
            <p:nvPr/>
          </p:nvSpPr>
          <p:spPr>
            <a:xfrm rot="0">
              <a:off x="0" y="85725"/>
              <a:ext cx="13402576" cy="1591779"/>
            </a:xfrm>
            <a:prstGeom prst="rect">
              <a:avLst/>
            </a:prstGeom>
          </p:spPr>
          <p:txBody>
            <a:bodyPr anchor="t" rtlCol="false" tIns="0" lIns="0" bIns="0" rIns="0">
              <a:spAutoFit/>
            </a:bodyPr>
            <a:lstStyle/>
            <a:p>
              <a:pPr algn="ctr">
                <a:lnSpc>
                  <a:spcPts val="4532"/>
                </a:lnSpc>
              </a:pPr>
              <a:r>
                <a:rPr lang="en-US" sz="4532">
                  <a:solidFill>
                    <a:srgbClr val="0E2F5F"/>
                  </a:solidFill>
                  <a:latin typeface="Poppins Bold"/>
                  <a:ea typeface="Poppins Bold"/>
                  <a:cs typeface="Poppins Bold"/>
                  <a:sym typeface="Poppins Bold"/>
                </a:rPr>
                <a:t>WSSM IOT SYSTEM: SMART WATER METER MONITORING</a:t>
              </a:r>
            </a:p>
          </p:txBody>
        </p:sp>
        <p:sp>
          <p:nvSpPr>
            <p:cNvPr name="TextBox 7" id="7"/>
            <p:cNvSpPr txBox="true"/>
            <p:nvPr/>
          </p:nvSpPr>
          <p:spPr>
            <a:xfrm rot="0">
              <a:off x="0" y="1975794"/>
              <a:ext cx="13402576" cy="429832"/>
            </a:xfrm>
            <a:prstGeom prst="rect">
              <a:avLst/>
            </a:prstGeom>
          </p:spPr>
          <p:txBody>
            <a:bodyPr anchor="t" rtlCol="false" tIns="0" lIns="0" bIns="0" rIns="0">
              <a:spAutoFit/>
            </a:bodyPr>
            <a:lstStyle/>
            <a:p>
              <a:pPr algn="ctr">
                <a:lnSpc>
                  <a:spcPts val="2782"/>
                </a:lnSpc>
              </a:pPr>
              <a:r>
                <a:rPr lang="en-US" sz="1987">
                  <a:solidFill>
                    <a:srgbClr val="FFFEFE"/>
                  </a:solidFill>
                  <a:latin typeface="Poppins Medium"/>
                  <a:ea typeface="Poppins Medium"/>
                  <a:cs typeface="Poppins Medium"/>
                  <a:sym typeface="Poppins Medium"/>
                </a:rPr>
                <a:t> A Collaborative Project with [WaterSec]</a:t>
              </a:r>
            </a:p>
          </p:txBody>
        </p:sp>
      </p:gr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E1EDFC"/>
        </a:solidFill>
      </p:bgPr>
    </p:bg>
    <p:spTree>
      <p:nvGrpSpPr>
        <p:cNvPr id="1" name=""/>
        <p:cNvGrpSpPr/>
        <p:nvPr/>
      </p:nvGrpSpPr>
      <p:grpSpPr>
        <a:xfrm>
          <a:off x="0" y="0"/>
          <a:ext cx="0" cy="0"/>
          <a:chOff x="0" y="0"/>
          <a:chExt cx="0" cy="0"/>
        </a:xfrm>
      </p:grpSpPr>
      <p:grpSp>
        <p:nvGrpSpPr>
          <p:cNvPr name="Group 2" id="2"/>
          <p:cNvGrpSpPr/>
          <p:nvPr/>
        </p:nvGrpSpPr>
        <p:grpSpPr>
          <a:xfrm rot="0">
            <a:off x="0" y="5154531"/>
            <a:ext cx="18288000" cy="5132469"/>
            <a:chOff x="0" y="0"/>
            <a:chExt cx="24384000" cy="6843292"/>
          </a:xfrm>
        </p:grpSpPr>
        <p:sp>
          <p:nvSpPr>
            <p:cNvPr name="Freeform 3" id="3"/>
            <p:cNvSpPr/>
            <p:nvPr/>
          </p:nvSpPr>
          <p:spPr>
            <a:xfrm flipH="false" flipV="false" rot="0">
              <a:off x="0" y="0"/>
              <a:ext cx="24384006" cy="6843313"/>
            </a:xfrm>
            <a:custGeom>
              <a:avLst/>
              <a:gdLst/>
              <a:ahLst/>
              <a:cxnLst/>
              <a:rect r="r" b="b" t="t" l="l"/>
              <a:pathLst>
                <a:path h="6843313" w="24384006">
                  <a:moveTo>
                    <a:pt x="0" y="0"/>
                  </a:moveTo>
                  <a:lnTo>
                    <a:pt x="24384006" y="0"/>
                  </a:lnTo>
                  <a:lnTo>
                    <a:pt x="24384006" y="6843313"/>
                  </a:lnTo>
                  <a:lnTo>
                    <a:pt x="0" y="6843313"/>
                  </a:lnTo>
                  <a:lnTo>
                    <a:pt x="0" y="0"/>
                  </a:lnTo>
                  <a:close/>
                </a:path>
              </a:pathLst>
            </a:custGeom>
            <a:solidFill>
              <a:srgbClr val="1E3D58"/>
            </a:solidFill>
          </p:spPr>
        </p:sp>
      </p:grpSp>
      <p:grpSp>
        <p:nvGrpSpPr>
          <p:cNvPr name="Group 4" id="4"/>
          <p:cNvGrpSpPr/>
          <p:nvPr/>
        </p:nvGrpSpPr>
        <p:grpSpPr>
          <a:xfrm rot="-2699999">
            <a:off x="9860567" y="-2818322"/>
            <a:ext cx="4565743" cy="7536262"/>
            <a:chOff x="0" y="0"/>
            <a:chExt cx="4163738" cy="6872708"/>
          </a:xfrm>
        </p:grpSpPr>
        <p:sp>
          <p:nvSpPr>
            <p:cNvPr name="Freeform 5" id="5"/>
            <p:cNvSpPr/>
            <p:nvPr/>
          </p:nvSpPr>
          <p:spPr>
            <a:xfrm flipH="false" flipV="false" rot="0">
              <a:off x="0" y="0"/>
              <a:ext cx="4163695" cy="6872732"/>
            </a:xfrm>
            <a:custGeom>
              <a:avLst/>
              <a:gdLst/>
              <a:ahLst/>
              <a:cxnLst/>
              <a:rect r="r" b="b" t="t" l="l"/>
              <a:pathLst>
                <a:path h="6872732" w="4163695">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1E3D58"/>
            </a:solidFill>
          </p:spPr>
        </p:sp>
      </p:grpSp>
      <p:grpSp>
        <p:nvGrpSpPr>
          <p:cNvPr name="Group 6" id="6"/>
          <p:cNvGrpSpPr/>
          <p:nvPr/>
        </p:nvGrpSpPr>
        <p:grpSpPr>
          <a:xfrm rot="-2699999">
            <a:off x="12094709" y="5591409"/>
            <a:ext cx="4580404" cy="7504006"/>
            <a:chOff x="0" y="0"/>
            <a:chExt cx="4177108" cy="6843292"/>
          </a:xfrm>
        </p:grpSpPr>
        <p:sp>
          <p:nvSpPr>
            <p:cNvPr name="Freeform 7" id="7"/>
            <p:cNvSpPr/>
            <p:nvPr/>
          </p:nvSpPr>
          <p:spPr>
            <a:xfrm flipH="false" flipV="false" rot="0">
              <a:off x="0" y="0"/>
              <a:ext cx="4177157" cy="6843268"/>
            </a:xfrm>
            <a:custGeom>
              <a:avLst/>
              <a:gdLst/>
              <a:ahLst/>
              <a:cxnLst/>
              <a:rect r="r" b="b" t="t" l="l"/>
              <a:pathLst>
                <a:path h="6843268" w="4177157">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FFFFFF"/>
            </a:solidFill>
          </p:spPr>
        </p:sp>
      </p:grpSp>
      <p:grpSp>
        <p:nvGrpSpPr>
          <p:cNvPr name="Group 8" id="8"/>
          <p:cNvGrpSpPr/>
          <p:nvPr/>
        </p:nvGrpSpPr>
        <p:grpSpPr>
          <a:xfrm rot="0">
            <a:off x="9746131" y="1635611"/>
            <a:ext cx="7019788" cy="7015778"/>
            <a:chOff x="0" y="0"/>
            <a:chExt cx="9359718" cy="9354370"/>
          </a:xfrm>
        </p:grpSpPr>
        <p:sp>
          <p:nvSpPr>
            <p:cNvPr name="Freeform 9" id="9"/>
            <p:cNvSpPr/>
            <p:nvPr/>
          </p:nvSpPr>
          <p:spPr>
            <a:xfrm flipH="false" flipV="false" rot="0">
              <a:off x="0" y="0"/>
              <a:ext cx="9359773" cy="9354312"/>
            </a:xfrm>
            <a:custGeom>
              <a:avLst/>
              <a:gdLst/>
              <a:ahLst/>
              <a:cxnLst/>
              <a:rect r="r" b="b" t="t" l="l"/>
              <a:pathLst>
                <a:path h="9354312" w="9359773">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sp>
      </p:grpSp>
      <p:grpSp>
        <p:nvGrpSpPr>
          <p:cNvPr name="Group 10" id="10"/>
          <p:cNvGrpSpPr/>
          <p:nvPr/>
        </p:nvGrpSpPr>
        <p:grpSpPr>
          <a:xfrm rot="0">
            <a:off x="9987429" y="1873554"/>
            <a:ext cx="6537191" cy="6539891"/>
            <a:chOff x="0" y="0"/>
            <a:chExt cx="6476924" cy="6479600"/>
          </a:xfrm>
        </p:grpSpPr>
        <p:sp>
          <p:nvSpPr>
            <p:cNvPr name="Freeform 11" id="11"/>
            <p:cNvSpPr/>
            <p:nvPr/>
          </p:nvSpPr>
          <p:spPr>
            <a:xfrm flipH="false" flipV="false" rot="0">
              <a:off x="0" y="0"/>
              <a:ext cx="6477000" cy="6479540"/>
            </a:xfrm>
            <a:custGeom>
              <a:avLst/>
              <a:gdLst/>
              <a:ahLst/>
              <a:cxnLst/>
              <a:rect r="r" b="b" t="t" l="l"/>
              <a:pathLst>
                <a:path h="6479540" w="647700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2"/>
              <a:stretch>
                <a:fillRect l="-4258" t="0" r="-4258" b="0"/>
              </a:stretch>
            </a:blipFill>
          </p:spPr>
        </p:sp>
      </p:grpSp>
      <p:sp>
        <p:nvSpPr>
          <p:cNvPr name="Freeform 12" id="12"/>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3"/>
            <a:stretch>
              <a:fillRect l="0" t="0" r="0" b="0"/>
            </a:stretch>
          </a:blipFill>
        </p:spPr>
      </p:sp>
      <p:sp>
        <p:nvSpPr>
          <p:cNvPr name="TextBox 13" id="13"/>
          <p:cNvSpPr txBox="true"/>
          <p:nvPr/>
        </p:nvSpPr>
        <p:spPr>
          <a:xfrm rot="0">
            <a:off x="798470" y="4602081"/>
            <a:ext cx="8236043" cy="990600"/>
          </a:xfrm>
          <a:prstGeom prst="rect">
            <a:avLst/>
          </a:prstGeom>
        </p:spPr>
        <p:txBody>
          <a:bodyPr anchor="t" rtlCol="false" tIns="0" lIns="0" bIns="0" rIns="0">
            <a:spAutoFit/>
          </a:bodyPr>
          <a:lstStyle/>
          <a:p>
            <a:pPr algn="l">
              <a:lnSpc>
                <a:spcPts val="6959"/>
              </a:lnSpc>
            </a:pPr>
            <a:r>
              <a:rPr lang="en-US" sz="5799">
                <a:solidFill>
                  <a:srgbClr val="051D40"/>
                </a:solidFill>
                <a:latin typeface="Futura"/>
                <a:ea typeface="Futura"/>
                <a:cs typeface="Futura"/>
                <a:sym typeface="Futura"/>
              </a:rPr>
              <a:t>INTRODUCTION</a:t>
            </a:r>
          </a:p>
        </p:txBody>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51D40"/>
                </a:solidFill>
                <a:latin typeface="Open Sans 1"/>
                <a:ea typeface="Open Sans 1"/>
                <a:cs typeface="Open Sans 1"/>
                <a:sym typeface="Open Sans 1"/>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B1D4E0"/>
        </a:solidFill>
      </p:bgPr>
    </p:bg>
    <p:spTree>
      <p:nvGrpSpPr>
        <p:cNvPr id="1" name=""/>
        <p:cNvGrpSpPr/>
        <p:nvPr/>
      </p:nvGrpSpPr>
      <p:grpSpPr>
        <a:xfrm>
          <a:off x="0" y="0"/>
          <a:ext cx="0" cy="0"/>
          <a:chOff x="0" y="0"/>
          <a:chExt cx="0" cy="0"/>
        </a:xfrm>
      </p:grpSpPr>
      <p:grpSp>
        <p:nvGrpSpPr>
          <p:cNvPr name="Group 2" id="2"/>
          <p:cNvGrpSpPr/>
          <p:nvPr/>
        </p:nvGrpSpPr>
        <p:grpSpPr>
          <a:xfrm rot="0">
            <a:off x="-102996" y="3200972"/>
            <a:ext cx="18288000" cy="5894830"/>
            <a:chOff x="0" y="0"/>
            <a:chExt cx="4816593" cy="1552548"/>
          </a:xfrm>
        </p:grpSpPr>
        <p:sp>
          <p:nvSpPr>
            <p:cNvPr name="Freeform 3" id="3"/>
            <p:cNvSpPr/>
            <p:nvPr/>
          </p:nvSpPr>
          <p:spPr>
            <a:xfrm flipH="false" flipV="false" rot="0">
              <a:off x="0" y="0"/>
              <a:ext cx="4816592" cy="1552548"/>
            </a:xfrm>
            <a:custGeom>
              <a:avLst/>
              <a:gdLst/>
              <a:ahLst/>
              <a:cxnLst/>
              <a:rect r="r" b="b" t="t" l="l"/>
              <a:pathLst>
                <a:path h="1552548" w="4816592">
                  <a:moveTo>
                    <a:pt x="0" y="0"/>
                  </a:moveTo>
                  <a:lnTo>
                    <a:pt x="4816592" y="0"/>
                  </a:lnTo>
                  <a:lnTo>
                    <a:pt x="4816592" y="1552548"/>
                  </a:lnTo>
                  <a:lnTo>
                    <a:pt x="0" y="1552548"/>
                  </a:lnTo>
                  <a:close/>
                </a:path>
              </a:pathLst>
            </a:custGeom>
            <a:solidFill>
              <a:srgbClr val="E1EDFC"/>
            </a:solidFill>
          </p:spPr>
        </p:sp>
        <p:sp>
          <p:nvSpPr>
            <p:cNvPr name="TextBox 4" id="4"/>
            <p:cNvSpPr txBox="true"/>
            <p:nvPr/>
          </p:nvSpPr>
          <p:spPr>
            <a:xfrm>
              <a:off x="0" y="-47625"/>
              <a:ext cx="4816593" cy="1600173"/>
            </a:xfrm>
            <a:prstGeom prst="rect">
              <a:avLst/>
            </a:prstGeom>
          </p:spPr>
          <p:txBody>
            <a:bodyPr anchor="ctr" rtlCol="false" tIns="50800" lIns="50800" bIns="50800" rIns="50800"/>
            <a:lstStyle/>
            <a:p>
              <a:pPr algn="ctr">
                <a:lnSpc>
                  <a:spcPts val="2800"/>
                </a:lnSpc>
              </a:pPr>
            </a:p>
          </p:txBody>
        </p:sp>
      </p:grpSp>
      <p:grpSp>
        <p:nvGrpSpPr>
          <p:cNvPr name="Group 5" id="5"/>
          <p:cNvGrpSpPr/>
          <p:nvPr/>
        </p:nvGrpSpPr>
        <p:grpSpPr>
          <a:xfrm rot="0">
            <a:off x="-390746" y="2754373"/>
            <a:ext cx="18863501" cy="665701"/>
            <a:chOff x="0" y="0"/>
            <a:chExt cx="4968165" cy="175329"/>
          </a:xfrm>
        </p:grpSpPr>
        <p:sp>
          <p:nvSpPr>
            <p:cNvPr name="Freeform 6" id="6"/>
            <p:cNvSpPr/>
            <p:nvPr/>
          </p:nvSpPr>
          <p:spPr>
            <a:xfrm flipH="false" flipV="false" rot="0">
              <a:off x="0" y="0"/>
              <a:ext cx="4968165" cy="175329"/>
            </a:xfrm>
            <a:custGeom>
              <a:avLst/>
              <a:gdLst/>
              <a:ahLst/>
              <a:cxnLst/>
              <a:rect r="r" b="b" t="t" l="l"/>
              <a:pathLst>
                <a:path h="175329" w="4968165">
                  <a:moveTo>
                    <a:pt x="20931" y="0"/>
                  </a:moveTo>
                  <a:lnTo>
                    <a:pt x="4947234" y="0"/>
                  </a:lnTo>
                  <a:cubicBezTo>
                    <a:pt x="4958794" y="0"/>
                    <a:pt x="4968165" y="9371"/>
                    <a:pt x="4968165" y="20931"/>
                  </a:cubicBezTo>
                  <a:lnTo>
                    <a:pt x="4968165" y="154397"/>
                  </a:lnTo>
                  <a:cubicBezTo>
                    <a:pt x="4968165" y="165957"/>
                    <a:pt x="4958794" y="175329"/>
                    <a:pt x="4947234" y="175329"/>
                  </a:cubicBezTo>
                  <a:lnTo>
                    <a:pt x="20931" y="175329"/>
                  </a:lnTo>
                  <a:cubicBezTo>
                    <a:pt x="9371" y="175329"/>
                    <a:pt x="0" y="165957"/>
                    <a:pt x="0" y="154397"/>
                  </a:cubicBezTo>
                  <a:lnTo>
                    <a:pt x="0" y="20931"/>
                  </a:lnTo>
                  <a:cubicBezTo>
                    <a:pt x="0" y="9371"/>
                    <a:pt x="9371" y="0"/>
                    <a:pt x="20931" y="0"/>
                  </a:cubicBezTo>
                  <a:close/>
                </a:path>
              </a:pathLst>
            </a:custGeom>
            <a:solidFill>
              <a:srgbClr val="B1D4E0"/>
            </a:solidFill>
          </p:spPr>
        </p:sp>
        <p:sp>
          <p:nvSpPr>
            <p:cNvPr name="TextBox 7" id="7"/>
            <p:cNvSpPr txBox="true"/>
            <p:nvPr/>
          </p:nvSpPr>
          <p:spPr>
            <a:xfrm>
              <a:off x="0" y="-47625"/>
              <a:ext cx="4968165" cy="222954"/>
            </a:xfrm>
            <a:prstGeom prst="rect">
              <a:avLst/>
            </a:prstGeom>
          </p:spPr>
          <p:txBody>
            <a:bodyPr anchor="ctr" rtlCol="false" tIns="50800" lIns="50800" bIns="50800" rIns="50800"/>
            <a:lstStyle/>
            <a:p>
              <a:pPr algn="ctr">
                <a:lnSpc>
                  <a:spcPts val="2800"/>
                </a:lnSpc>
              </a:pPr>
            </a:p>
          </p:txBody>
        </p:sp>
      </p:grpSp>
      <p:grpSp>
        <p:nvGrpSpPr>
          <p:cNvPr name="Group 8" id="8"/>
          <p:cNvGrpSpPr/>
          <p:nvPr/>
        </p:nvGrpSpPr>
        <p:grpSpPr>
          <a:xfrm rot="0">
            <a:off x="1240333" y="6244433"/>
            <a:ext cx="5499196" cy="2305940"/>
            <a:chOff x="0" y="0"/>
            <a:chExt cx="1448348" cy="607326"/>
          </a:xfrm>
        </p:grpSpPr>
        <p:sp>
          <p:nvSpPr>
            <p:cNvPr name="Freeform 9" id="9"/>
            <p:cNvSpPr/>
            <p:nvPr/>
          </p:nvSpPr>
          <p:spPr>
            <a:xfrm flipH="false" flipV="false" rot="0">
              <a:off x="0" y="0"/>
              <a:ext cx="1448348" cy="607326"/>
            </a:xfrm>
            <a:custGeom>
              <a:avLst/>
              <a:gdLst/>
              <a:ahLst/>
              <a:cxnLst/>
              <a:rect r="r" b="b" t="t" l="l"/>
              <a:pathLst>
                <a:path h="607326" w="1448348">
                  <a:moveTo>
                    <a:pt x="26749" y="0"/>
                  </a:moveTo>
                  <a:lnTo>
                    <a:pt x="1421599" y="0"/>
                  </a:lnTo>
                  <a:cubicBezTo>
                    <a:pt x="1428693" y="0"/>
                    <a:pt x="1435497" y="2818"/>
                    <a:pt x="1440513" y="7835"/>
                  </a:cubicBezTo>
                  <a:cubicBezTo>
                    <a:pt x="1445530" y="12851"/>
                    <a:pt x="1448348" y="19655"/>
                    <a:pt x="1448348" y="26749"/>
                  </a:cubicBezTo>
                  <a:lnTo>
                    <a:pt x="1448348" y="580577"/>
                  </a:lnTo>
                  <a:cubicBezTo>
                    <a:pt x="1448348" y="595350"/>
                    <a:pt x="1436372" y="607326"/>
                    <a:pt x="1421599" y="607326"/>
                  </a:cubicBezTo>
                  <a:lnTo>
                    <a:pt x="26749" y="607326"/>
                  </a:lnTo>
                  <a:cubicBezTo>
                    <a:pt x="19655" y="607326"/>
                    <a:pt x="12851" y="604508"/>
                    <a:pt x="7835" y="599491"/>
                  </a:cubicBezTo>
                  <a:cubicBezTo>
                    <a:pt x="2818" y="594475"/>
                    <a:pt x="0" y="587671"/>
                    <a:pt x="0" y="580577"/>
                  </a:cubicBezTo>
                  <a:lnTo>
                    <a:pt x="0" y="26749"/>
                  </a:lnTo>
                  <a:cubicBezTo>
                    <a:pt x="0" y="11976"/>
                    <a:pt x="11976" y="0"/>
                    <a:pt x="26749" y="0"/>
                  </a:cubicBezTo>
                  <a:close/>
                </a:path>
              </a:pathLst>
            </a:custGeom>
            <a:solidFill>
              <a:srgbClr val="5191B3"/>
            </a:solidFill>
          </p:spPr>
        </p:sp>
        <p:sp>
          <p:nvSpPr>
            <p:cNvPr name="TextBox 10" id="10"/>
            <p:cNvSpPr txBox="true"/>
            <p:nvPr/>
          </p:nvSpPr>
          <p:spPr>
            <a:xfrm>
              <a:off x="0" y="-47625"/>
              <a:ext cx="1448348" cy="654951"/>
            </a:xfrm>
            <a:prstGeom prst="rect">
              <a:avLst/>
            </a:prstGeom>
          </p:spPr>
          <p:txBody>
            <a:bodyPr anchor="ctr" rtlCol="false" tIns="50800" lIns="50800" bIns="50800" rIns="50800"/>
            <a:lstStyle/>
            <a:p>
              <a:pPr algn="ctr">
                <a:lnSpc>
                  <a:spcPts val="2800"/>
                </a:lnSpc>
              </a:pPr>
            </a:p>
          </p:txBody>
        </p:sp>
      </p:grpSp>
      <p:grpSp>
        <p:nvGrpSpPr>
          <p:cNvPr name="Group 11" id="11"/>
          <p:cNvGrpSpPr/>
          <p:nvPr/>
        </p:nvGrpSpPr>
        <p:grpSpPr>
          <a:xfrm rot="0">
            <a:off x="6351396" y="3874078"/>
            <a:ext cx="5702389" cy="2125555"/>
            <a:chOff x="0" y="0"/>
            <a:chExt cx="1501864" cy="559817"/>
          </a:xfrm>
        </p:grpSpPr>
        <p:sp>
          <p:nvSpPr>
            <p:cNvPr name="Freeform 12" id="12"/>
            <p:cNvSpPr/>
            <p:nvPr/>
          </p:nvSpPr>
          <p:spPr>
            <a:xfrm flipH="false" flipV="false" rot="0">
              <a:off x="0" y="0"/>
              <a:ext cx="1501864" cy="559817"/>
            </a:xfrm>
            <a:custGeom>
              <a:avLst/>
              <a:gdLst/>
              <a:ahLst/>
              <a:cxnLst/>
              <a:rect r="r" b="b" t="t" l="l"/>
              <a:pathLst>
                <a:path h="559817" w="1501864">
                  <a:moveTo>
                    <a:pt x="25796" y="0"/>
                  </a:moveTo>
                  <a:lnTo>
                    <a:pt x="1476068" y="0"/>
                  </a:lnTo>
                  <a:cubicBezTo>
                    <a:pt x="1482910" y="0"/>
                    <a:pt x="1489471" y="2718"/>
                    <a:pt x="1494308" y="7555"/>
                  </a:cubicBezTo>
                  <a:cubicBezTo>
                    <a:pt x="1499146" y="12393"/>
                    <a:pt x="1501864" y="18954"/>
                    <a:pt x="1501864" y="25796"/>
                  </a:cubicBezTo>
                  <a:lnTo>
                    <a:pt x="1501864" y="534021"/>
                  </a:lnTo>
                  <a:cubicBezTo>
                    <a:pt x="1501864" y="540863"/>
                    <a:pt x="1499146" y="547424"/>
                    <a:pt x="1494308" y="552262"/>
                  </a:cubicBezTo>
                  <a:cubicBezTo>
                    <a:pt x="1489471" y="557099"/>
                    <a:pt x="1482910" y="559817"/>
                    <a:pt x="1476068" y="559817"/>
                  </a:cubicBezTo>
                  <a:lnTo>
                    <a:pt x="25796" y="559817"/>
                  </a:lnTo>
                  <a:cubicBezTo>
                    <a:pt x="18954" y="559817"/>
                    <a:pt x="12393" y="557099"/>
                    <a:pt x="7555" y="552262"/>
                  </a:cubicBezTo>
                  <a:cubicBezTo>
                    <a:pt x="2718" y="547424"/>
                    <a:pt x="0" y="540863"/>
                    <a:pt x="0" y="534021"/>
                  </a:cubicBezTo>
                  <a:lnTo>
                    <a:pt x="0" y="25796"/>
                  </a:lnTo>
                  <a:cubicBezTo>
                    <a:pt x="0" y="18954"/>
                    <a:pt x="2718" y="12393"/>
                    <a:pt x="7555" y="7555"/>
                  </a:cubicBezTo>
                  <a:cubicBezTo>
                    <a:pt x="12393" y="2718"/>
                    <a:pt x="18954" y="0"/>
                    <a:pt x="25796" y="0"/>
                  </a:cubicBezTo>
                  <a:close/>
                </a:path>
              </a:pathLst>
            </a:custGeom>
            <a:solidFill>
              <a:srgbClr val="4F97AF"/>
            </a:solidFill>
          </p:spPr>
        </p:sp>
        <p:sp>
          <p:nvSpPr>
            <p:cNvPr name="TextBox 13" id="13"/>
            <p:cNvSpPr txBox="true"/>
            <p:nvPr/>
          </p:nvSpPr>
          <p:spPr>
            <a:xfrm>
              <a:off x="0" y="-47625"/>
              <a:ext cx="1501864" cy="607442"/>
            </a:xfrm>
            <a:prstGeom prst="rect">
              <a:avLst/>
            </a:prstGeom>
          </p:spPr>
          <p:txBody>
            <a:bodyPr anchor="ctr" rtlCol="false" tIns="50800" lIns="50800" bIns="50800" rIns="50800"/>
            <a:lstStyle/>
            <a:p>
              <a:pPr algn="ctr">
                <a:lnSpc>
                  <a:spcPts val="2800"/>
                </a:lnSpc>
              </a:pPr>
            </a:p>
          </p:txBody>
        </p:sp>
      </p:grpSp>
      <p:grpSp>
        <p:nvGrpSpPr>
          <p:cNvPr name="Group 14" id="14"/>
          <p:cNvGrpSpPr/>
          <p:nvPr/>
        </p:nvGrpSpPr>
        <p:grpSpPr>
          <a:xfrm rot="0">
            <a:off x="12053785" y="6092752"/>
            <a:ext cx="5952836" cy="2752218"/>
            <a:chOff x="0" y="0"/>
            <a:chExt cx="1567825" cy="724864"/>
          </a:xfrm>
        </p:grpSpPr>
        <p:sp>
          <p:nvSpPr>
            <p:cNvPr name="Freeform 15" id="15"/>
            <p:cNvSpPr/>
            <p:nvPr/>
          </p:nvSpPr>
          <p:spPr>
            <a:xfrm flipH="false" flipV="false" rot="0">
              <a:off x="0" y="0"/>
              <a:ext cx="1567825" cy="724864"/>
            </a:xfrm>
            <a:custGeom>
              <a:avLst/>
              <a:gdLst/>
              <a:ahLst/>
              <a:cxnLst/>
              <a:rect r="r" b="b" t="t" l="l"/>
              <a:pathLst>
                <a:path h="724864" w="1567825">
                  <a:moveTo>
                    <a:pt x="24710" y="0"/>
                  </a:moveTo>
                  <a:lnTo>
                    <a:pt x="1543115" y="0"/>
                  </a:lnTo>
                  <a:cubicBezTo>
                    <a:pt x="1556762" y="0"/>
                    <a:pt x="1567825" y="11063"/>
                    <a:pt x="1567825" y="24710"/>
                  </a:cubicBezTo>
                  <a:lnTo>
                    <a:pt x="1567825" y="700154"/>
                  </a:lnTo>
                  <a:cubicBezTo>
                    <a:pt x="1567825" y="706707"/>
                    <a:pt x="1565222" y="712992"/>
                    <a:pt x="1560588" y="717626"/>
                  </a:cubicBezTo>
                  <a:cubicBezTo>
                    <a:pt x="1555954" y="722261"/>
                    <a:pt x="1549668" y="724864"/>
                    <a:pt x="1543115" y="724864"/>
                  </a:cubicBezTo>
                  <a:lnTo>
                    <a:pt x="24710" y="724864"/>
                  </a:lnTo>
                  <a:cubicBezTo>
                    <a:pt x="18157" y="724864"/>
                    <a:pt x="11872" y="722261"/>
                    <a:pt x="7237" y="717626"/>
                  </a:cubicBezTo>
                  <a:cubicBezTo>
                    <a:pt x="2603" y="712992"/>
                    <a:pt x="0" y="706707"/>
                    <a:pt x="0" y="700154"/>
                  </a:cubicBezTo>
                  <a:lnTo>
                    <a:pt x="0" y="24710"/>
                  </a:lnTo>
                  <a:cubicBezTo>
                    <a:pt x="0" y="18157"/>
                    <a:pt x="2603" y="11872"/>
                    <a:pt x="7237" y="7237"/>
                  </a:cubicBezTo>
                  <a:cubicBezTo>
                    <a:pt x="11872" y="2603"/>
                    <a:pt x="18157" y="0"/>
                    <a:pt x="24710" y="0"/>
                  </a:cubicBezTo>
                  <a:close/>
                </a:path>
              </a:pathLst>
            </a:custGeom>
            <a:solidFill>
              <a:srgbClr val="5191B3"/>
            </a:solidFill>
          </p:spPr>
        </p:sp>
        <p:sp>
          <p:nvSpPr>
            <p:cNvPr name="TextBox 16" id="16"/>
            <p:cNvSpPr txBox="true"/>
            <p:nvPr/>
          </p:nvSpPr>
          <p:spPr>
            <a:xfrm>
              <a:off x="0" y="-47625"/>
              <a:ext cx="1567825" cy="772489"/>
            </a:xfrm>
            <a:prstGeom prst="rect">
              <a:avLst/>
            </a:prstGeom>
          </p:spPr>
          <p:txBody>
            <a:bodyPr anchor="ctr" rtlCol="false" tIns="50800" lIns="50800" bIns="50800" rIns="50800"/>
            <a:lstStyle/>
            <a:p>
              <a:pPr algn="ctr">
                <a:lnSpc>
                  <a:spcPts val="2800"/>
                </a:lnSpc>
              </a:pPr>
            </a:p>
          </p:txBody>
        </p:sp>
      </p:grpSp>
      <p:grpSp>
        <p:nvGrpSpPr>
          <p:cNvPr name="Group 17" id="17"/>
          <p:cNvGrpSpPr/>
          <p:nvPr/>
        </p:nvGrpSpPr>
        <p:grpSpPr>
          <a:xfrm rot="0">
            <a:off x="7518907" y="6148387"/>
            <a:ext cx="4217934" cy="4217934"/>
            <a:chOff x="0" y="0"/>
            <a:chExt cx="812800" cy="812800"/>
          </a:xfrm>
        </p:grpSpPr>
        <p:sp>
          <p:nvSpPr>
            <p:cNvPr name="Freeform 18" id="1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2"/>
              <a:stretch>
                <a:fillRect l="0" t="0" r="0" b="0"/>
              </a:stretch>
            </a:blipFill>
          </p:spPr>
        </p:sp>
      </p:grpSp>
      <p:sp>
        <p:nvSpPr>
          <p:cNvPr name="Freeform 19" id="19"/>
          <p:cNvSpPr/>
          <p:nvPr/>
        </p:nvSpPr>
        <p:spPr>
          <a:xfrm flipH="false" flipV="false" rot="0">
            <a:off x="15683485" y="449994"/>
            <a:ext cx="2152631" cy="910366"/>
          </a:xfrm>
          <a:custGeom>
            <a:avLst/>
            <a:gdLst/>
            <a:ahLst/>
            <a:cxnLst/>
            <a:rect r="r" b="b" t="t" l="l"/>
            <a:pathLst>
              <a:path h="910366" w="2152631">
                <a:moveTo>
                  <a:pt x="0" y="0"/>
                </a:moveTo>
                <a:lnTo>
                  <a:pt x="2152631" y="0"/>
                </a:lnTo>
                <a:lnTo>
                  <a:pt x="2152631" y="910367"/>
                </a:lnTo>
                <a:lnTo>
                  <a:pt x="0" y="910367"/>
                </a:lnTo>
                <a:lnTo>
                  <a:pt x="0" y="0"/>
                </a:lnTo>
                <a:close/>
              </a:path>
            </a:pathLst>
          </a:custGeom>
          <a:blipFill>
            <a:blip r:embed="rId3"/>
            <a:stretch>
              <a:fillRect l="0" t="-24140" r="0" b="0"/>
            </a:stretch>
          </a:blipFill>
        </p:spPr>
      </p:sp>
      <p:sp>
        <p:nvSpPr>
          <p:cNvPr name="AutoShape 20" id="20"/>
          <p:cNvSpPr/>
          <p:nvPr/>
        </p:nvSpPr>
        <p:spPr>
          <a:xfrm flipV="true">
            <a:off x="15140301" y="9258300"/>
            <a:ext cx="3044704" cy="0"/>
          </a:xfrm>
          <a:prstGeom prst="line">
            <a:avLst/>
          </a:prstGeom>
          <a:ln cap="flat" w="38100">
            <a:solidFill>
              <a:srgbClr val="4F97AF"/>
            </a:solidFill>
            <a:prstDash val="solid"/>
            <a:headEnd type="none" len="sm" w="sm"/>
            <a:tailEnd type="arrow" len="sm" w="med"/>
          </a:ln>
        </p:spPr>
      </p:sp>
      <p:sp>
        <p:nvSpPr>
          <p:cNvPr name="TextBox 21" id="21"/>
          <p:cNvSpPr txBox="true"/>
          <p:nvPr/>
        </p:nvSpPr>
        <p:spPr>
          <a:xfrm rot="0">
            <a:off x="6551159" y="4037109"/>
            <a:ext cx="5502626" cy="1758948"/>
          </a:xfrm>
          <a:prstGeom prst="rect">
            <a:avLst/>
          </a:prstGeom>
        </p:spPr>
        <p:txBody>
          <a:bodyPr anchor="t" rtlCol="false" tIns="0" lIns="0" bIns="0" rIns="0">
            <a:spAutoFit/>
          </a:bodyPr>
          <a:lstStyle/>
          <a:p>
            <a:pPr algn="just" marL="431817" indent="-215908" lvl="1">
              <a:lnSpc>
                <a:spcPts val="2800"/>
              </a:lnSpc>
              <a:buFont typeface="Arial"/>
              <a:buChar char="•"/>
            </a:pPr>
            <a:r>
              <a:rPr lang="en-US" b="true" sz="2000">
                <a:solidFill>
                  <a:srgbClr val="0A0147"/>
                </a:solidFill>
                <a:latin typeface="Aileron Bold"/>
                <a:ea typeface="Aileron Bold"/>
                <a:cs typeface="Aileron Bold"/>
                <a:sym typeface="Aileron Bold"/>
              </a:rPr>
              <a:t>Current Problems: </a:t>
            </a:r>
          </a:p>
          <a:p>
            <a:pPr algn="just">
              <a:lnSpc>
                <a:spcPts val="2800"/>
              </a:lnSpc>
            </a:pPr>
            <a:r>
              <a:rPr lang="en-US" sz="2000" b="true">
                <a:solidFill>
                  <a:srgbClr val="0A0147"/>
                </a:solidFill>
                <a:latin typeface="Aileron Bold"/>
                <a:ea typeface="Aileron Bold"/>
                <a:cs typeface="Aileron Bold"/>
                <a:sym typeface="Aileron Bold"/>
              </a:rPr>
              <a:t>                  </a:t>
            </a:r>
            <a:r>
              <a:rPr lang="en-US" sz="2000" b="true">
                <a:solidFill>
                  <a:srgbClr val="0A0147"/>
                </a:solidFill>
                <a:latin typeface="Aileron Bold"/>
                <a:ea typeface="Aileron Bold"/>
                <a:cs typeface="Aileron Bold"/>
                <a:sym typeface="Aileron Bold"/>
              </a:rPr>
              <a:t>Traditional water monitoring is not very effective, which causes a lot of wasted resources and adds extra pressure on the system."</a:t>
            </a:r>
          </a:p>
        </p:txBody>
      </p:sp>
      <p:sp>
        <p:nvSpPr>
          <p:cNvPr name="TextBox 22" id="22"/>
          <p:cNvSpPr txBox="true"/>
          <p:nvPr/>
        </p:nvSpPr>
        <p:spPr>
          <a:xfrm rot="0">
            <a:off x="5100116" y="1220925"/>
            <a:ext cx="7881777" cy="1434468"/>
          </a:xfrm>
          <a:prstGeom prst="rect">
            <a:avLst/>
          </a:prstGeom>
        </p:spPr>
        <p:txBody>
          <a:bodyPr anchor="t" rtlCol="false" tIns="0" lIns="0" bIns="0" rIns="0">
            <a:spAutoFit/>
          </a:bodyPr>
          <a:lstStyle/>
          <a:p>
            <a:pPr algn="ctr" marL="0" indent="0" lvl="0">
              <a:lnSpc>
                <a:spcPts val="11429"/>
              </a:lnSpc>
              <a:spcBef>
                <a:spcPct val="0"/>
              </a:spcBef>
            </a:pPr>
            <a:r>
              <a:rPr lang="en-US" sz="8999">
                <a:solidFill>
                  <a:srgbClr val="0E2F5F"/>
                </a:solidFill>
                <a:latin typeface="DM Sans"/>
                <a:ea typeface="DM Sans"/>
                <a:cs typeface="DM Sans"/>
                <a:sym typeface="DM Sans"/>
              </a:rPr>
              <a:t>Introduction</a:t>
            </a:r>
          </a:p>
        </p:txBody>
      </p:sp>
      <p:sp>
        <p:nvSpPr>
          <p:cNvPr name="TextBox 23" id="23"/>
          <p:cNvSpPr txBox="true"/>
          <p:nvPr/>
        </p:nvSpPr>
        <p:spPr>
          <a:xfrm rot="0">
            <a:off x="1315053" y="6403506"/>
            <a:ext cx="4785131" cy="1406523"/>
          </a:xfrm>
          <a:prstGeom prst="rect">
            <a:avLst/>
          </a:prstGeom>
        </p:spPr>
        <p:txBody>
          <a:bodyPr anchor="t" rtlCol="false" tIns="0" lIns="0" bIns="0" rIns="0">
            <a:spAutoFit/>
          </a:bodyPr>
          <a:lstStyle/>
          <a:p>
            <a:pPr algn="just">
              <a:lnSpc>
                <a:spcPts val="2800"/>
              </a:lnSpc>
            </a:pPr>
            <a:r>
              <a:rPr lang="en-US" sz="2000" b="true">
                <a:solidFill>
                  <a:srgbClr val="0A0147"/>
                </a:solidFill>
                <a:latin typeface="Aileron Bold"/>
                <a:ea typeface="Aileron Bold"/>
                <a:cs typeface="Aileron Bold"/>
                <a:sym typeface="Aileron Bold"/>
              </a:rPr>
              <a:t>Urgent Need: </a:t>
            </a:r>
          </a:p>
          <a:p>
            <a:pPr algn="just">
              <a:lnSpc>
                <a:spcPts val="2800"/>
              </a:lnSpc>
            </a:pPr>
            <a:r>
              <a:rPr lang="en-US" sz="2000" b="true">
                <a:solidFill>
                  <a:srgbClr val="0A0147"/>
                </a:solidFill>
                <a:latin typeface="Aileron Bold"/>
                <a:ea typeface="Aileron Bold"/>
                <a:cs typeface="Aileron Bold"/>
                <a:sym typeface="Aileron Bold"/>
              </a:rPr>
              <a:t>     Big water problems like shortages and climate change require quick and smart ways to manage water."</a:t>
            </a:r>
          </a:p>
        </p:txBody>
      </p:sp>
      <p:sp>
        <p:nvSpPr>
          <p:cNvPr name="TextBox 24" id="24"/>
          <p:cNvSpPr txBox="true"/>
          <p:nvPr/>
        </p:nvSpPr>
        <p:spPr>
          <a:xfrm rot="0">
            <a:off x="12233345" y="6196808"/>
            <a:ext cx="5448862" cy="3091954"/>
          </a:xfrm>
          <a:prstGeom prst="rect">
            <a:avLst/>
          </a:prstGeom>
        </p:spPr>
        <p:txBody>
          <a:bodyPr anchor="t" rtlCol="false" tIns="0" lIns="0" bIns="0" rIns="0">
            <a:spAutoFit/>
          </a:bodyPr>
          <a:lstStyle/>
          <a:p>
            <a:pPr algn="just" marL="421206" indent="-210603" lvl="1">
              <a:lnSpc>
                <a:spcPts val="2731"/>
              </a:lnSpc>
              <a:buFont typeface="Arial"/>
              <a:buChar char="•"/>
            </a:pPr>
            <a:r>
              <a:rPr lang="en-US" b="true" sz="1950">
                <a:solidFill>
                  <a:srgbClr val="0A0147"/>
                </a:solidFill>
                <a:latin typeface="Aileron Bold"/>
                <a:ea typeface="Aileron Bold"/>
                <a:cs typeface="Aileron Bold"/>
                <a:sym typeface="Aileron Bold"/>
              </a:rPr>
              <a:t>WSSM’s Solution:  </a:t>
            </a:r>
          </a:p>
          <a:p>
            <a:pPr algn="just">
              <a:lnSpc>
                <a:spcPts val="2731"/>
              </a:lnSpc>
            </a:pPr>
            <a:r>
              <a:rPr lang="en-US" sz="1950" b="true">
                <a:solidFill>
                  <a:srgbClr val="0A0147"/>
                </a:solidFill>
                <a:latin typeface="Aileron Bold"/>
                <a:ea typeface="Aileron Bold"/>
                <a:cs typeface="Aileron Bold"/>
                <a:sym typeface="Aileron Bold"/>
              </a:rPr>
              <a:t>                       </a:t>
            </a:r>
            <a:r>
              <a:rPr lang="en-US" sz="1950" b="true">
                <a:solidFill>
                  <a:srgbClr val="0A0147"/>
                </a:solidFill>
                <a:latin typeface="Aileron Bold"/>
                <a:ea typeface="Aileron Bold"/>
                <a:cs typeface="Aileron Bold"/>
                <a:sym typeface="Aileron Bold"/>
              </a:rPr>
              <a:t>Our project uses IoT and AI to improve how we monitor, manage, and save water."</a:t>
            </a:r>
          </a:p>
          <a:p>
            <a:pPr algn="just">
              <a:lnSpc>
                <a:spcPts val="2731"/>
              </a:lnSpc>
            </a:pPr>
          </a:p>
          <a:p>
            <a:pPr algn="just" marL="421206" indent="-210603" lvl="1">
              <a:lnSpc>
                <a:spcPts val="2731"/>
              </a:lnSpc>
              <a:buFont typeface="Arial"/>
              <a:buChar char="•"/>
            </a:pPr>
            <a:r>
              <a:rPr lang="en-US" b="true" sz="1950">
                <a:solidFill>
                  <a:srgbClr val="0A0147"/>
                </a:solidFill>
                <a:latin typeface="Aileron Bold"/>
                <a:ea typeface="Aileron Bold"/>
                <a:cs typeface="Aileron Bold"/>
                <a:sym typeface="Aileron Bold"/>
              </a:rPr>
              <a:t>Let me know if you’d like a version with more technical or formal language.</a:t>
            </a:r>
          </a:p>
          <a:p>
            <a:pPr algn="just">
              <a:lnSpc>
                <a:spcPts val="2731"/>
              </a:lnSpc>
            </a:pPr>
          </a:p>
          <a:p>
            <a:pPr algn="just">
              <a:lnSpc>
                <a:spcPts val="2731"/>
              </a:lnSpc>
            </a:pPr>
          </a:p>
        </p:txBody>
      </p:sp>
      <p:sp>
        <p:nvSpPr>
          <p:cNvPr name="TextBox 25" id="2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43A5FF"/>
        </a:solidFill>
      </p:bgPr>
    </p:bg>
    <p:spTree>
      <p:nvGrpSpPr>
        <p:cNvPr id="1" name=""/>
        <p:cNvGrpSpPr/>
        <p:nvPr/>
      </p:nvGrpSpPr>
      <p:grpSpPr>
        <a:xfrm>
          <a:off x="0" y="0"/>
          <a:ext cx="0" cy="0"/>
          <a:chOff x="0" y="0"/>
          <a:chExt cx="0" cy="0"/>
        </a:xfrm>
      </p:grpSpPr>
      <p:grpSp>
        <p:nvGrpSpPr>
          <p:cNvPr name="Group 2" id="2"/>
          <p:cNvGrpSpPr/>
          <p:nvPr/>
        </p:nvGrpSpPr>
        <p:grpSpPr>
          <a:xfrm rot="0">
            <a:off x="1028700" y="8691321"/>
            <a:ext cx="16230600" cy="566979"/>
            <a:chOff x="0" y="0"/>
            <a:chExt cx="21640800" cy="755972"/>
          </a:xfrm>
        </p:grpSpPr>
        <p:sp>
          <p:nvSpPr>
            <p:cNvPr name="AutoShape 3" id="3"/>
            <p:cNvSpPr/>
            <p:nvPr/>
          </p:nvSpPr>
          <p:spPr>
            <a:xfrm rot="0">
              <a:off x="0" y="0"/>
              <a:ext cx="21640800" cy="12700"/>
            </a:xfrm>
            <a:prstGeom prst="rect">
              <a:avLst/>
            </a:prstGeom>
            <a:solidFill>
              <a:srgbClr val="323232"/>
            </a:solidFill>
          </p:spPr>
        </p:sp>
        <p:sp>
          <p:nvSpPr>
            <p:cNvPr name="TextBox 4" id="4"/>
            <p:cNvSpPr txBox="true"/>
            <p:nvPr/>
          </p:nvSpPr>
          <p:spPr>
            <a:xfrm rot="0">
              <a:off x="15432745" y="424978"/>
              <a:ext cx="6208055" cy="330994"/>
            </a:xfrm>
            <a:prstGeom prst="rect">
              <a:avLst/>
            </a:prstGeom>
          </p:spPr>
          <p:txBody>
            <a:bodyPr anchor="t" rtlCol="false" tIns="0" lIns="0" bIns="0" rIns="0">
              <a:spAutoFit/>
            </a:bodyPr>
            <a:lstStyle/>
            <a:p>
              <a:pPr algn="r">
                <a:lnSpc>
                  <a:spcPts val="1919"/>
                </a:lnSpc>
              </a:pPr>
              <a:r>
                <a:rPr lang="en-US" sz="1599" spc="47">
                  <a:solidFill>
                    <a:srgbClr val="FCFEFF"/>
                  </a:solidFill>
                  <a:latin typeface="Poppins Light"/>
                  <a:ea typeface="Poppins Light"/>
                  <a:cs typeface="Poppins Light"/>
                  <a:sym typeface="Poppins Light"/>
                </a:rPr>
                <a:t>WATERSEC</a:t>
              </a:r>
            </a:p>
          </p:txBody>
        </p:sp>
      </p:grpSp>
      <p:grpSp>
        <p:nvGrpSpPr>
          <p:cNvPr name="Group 5" id="5"/>
          <p:cNvGrpSpPr/>
          <p:nvPr/>
        </p:nvGrpSpPr>
        <p:grpSpPr>
          <a:xfrm rot="0">
            <a:off x="-273591" y="-97308"/>
            <a:ext cx="19041479" cy="5132469"/>
            <a:chOff x="0" y="0"/>
            <a:chExt cx="25388639" cy="6843292"/>
          </a:xfrm>
        </p:grpSpPr>
        <p:sp>
          <p:nvSpPr>
            <p:cNvPr name="Freeform 6" id="6"/>
            <p:cNvSpPr/>
            <p:nvPr/>
          </p:nvSpPr>
          <p:spPr>
            <a:xfrm flipH="false" flipV="false" rot="0">
              <a:off x="0" y="0"/>
              <a:ext cx="25388644" cy="6843313"/>
            </a:xfrm>
            <a:custGeom>
              <a:avLst/>
              <a:gdLst/>
              <a:ahLst/>
              <a:cxnLst/>
              <a:rect r="r" b="b" t="t" l="l"/>
              <a:pathLst>
                <a:path h="6843313" w="25388644">
                  <a:moveTo>
                    <a:pt x="0" y="0"/>
                  </a:moveTo>
                  <a:lnTo>
                    <a:pt x="25388644" y="0"/>
                  </a:lnTo>
                  <a:lnTo>
                    <a:pt x="25388644" y="6843313"/>
                  </a:lnTo>
                  <a:lnTo>
                    <a:pt x="0" y="6843313"/>
                  </a:lnTo>
                  <a:lnTo>
                    <a:pt x="0" y="0"/>
                  </a:lnTo>
                  <a:close/>
                </a:path>
              </a:pathLst>
            </a:custGeom>
            <a:solidFill>
              <a:srgbClr val="E1EDFC"/>
            </a:solidFill>
          </p:spPr>
        </p:sp>
      </p:grpSp>
      <p:sp>
        <p:nvSpPr>
          <p:cNvPr name="Freeform 7" id="7"/>
          <p:cNvSpPr/>
          <p:nvPr/>
        </p:nvSpPr>
        <p:spPr>
          <a:xfrm flipH="false" flipV="false" rot="0">
            <a:off x="16273860" y="0"/>
            <a:ext cx="2014140" cy="892600"/>
          </a:xfrm>
          <a:custGeom>
            <a:avLst/>
            <a:gdLst/>
            <a:ahLst/>
            <a:cxnLst/>
            <a:rect r="r" b="b" t="t" l="l"/>
            <a:pathLst>
              <a:path h="892600" w="2014140">
                <a:moveTo>
                  <a:pt x="0" y="0"/>
                </a:moveTo>
                <a:lnTo>
                  <a:pt x="2014140" y="0"/>
                </a:lnTo>
                <a:lnTo>
                  <a:pt x="2014140" y="892600"/>
                </a:lnTo>
                <a:lnTo>
                  <a:pt x="0" y="892600"/>
                </a:lnTo>
                <a:lnTo>
                  <a:pt x="0" y="0"/>
                </a:lnTo>
                <a:close/>
              </a:path>
            </a:pathLst>
          </a:custGeom>
          <a:blipFill>
            <a:blip r:embed="rId2"/>
            <a:stretch>
              <a:fillRect l="0" t="-9232" r="0" b="-9232"/>
            </a:stretch>
          </a:blipFill>
        </p:spPr>
      </p:sp>
      <p:sp>
        <p:nvSpPr>
          <p:cNvPr name="Freeform 8" id="8"/>
          <p:cNvSpPr/>
          <p:nvPr/>
        </p:nvSpPr>
        <p:spPr>
          <a:xfrm flipH="false" flipV="false" rot="0">
            <a:off x="11662930" y="6172200"/>
            <a:ext cx="6557345" cy="4114800"/>
          </a:xfrm>
          <a:custGeom>
            <a:avLst/>
            <a:gdLst/>
            <a:ahLst/>
            <a:cxnLst/>
            <a:rect r="r" b="b" t="t" l="l"/>
            <a:pathLst>
              <a:path h="4114800" w="6557345">
                <a:moveTo>
                  <a:pt x="0" y="0"/>
                </a:moveTo>
                <a:lnTo>
                  <a:pt x="6557345" y="0"/>
                </a:lnTo>
                <a:lnTo>
                  <a:pt x="6557345"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7616206" y="2678531"/>
            <a:ext cx="2801425" cy="2356631"/>
          </a:xfrm>
          <a:custGeom>
            <a:avLst/>
            <a:gdLst/>
            <a:ahLst/>
            <a:cxnLst/>
            <a:rect r="r" b="b" t="t" l="l"/>
            <a:pathLst>
              <a:path h="2356631" w="2801425">
                <a:moveTo>
                  <a:pt x="0" y="0"/>
                </a:moveTo>
                <a:lnTo>
                  <a:pt x="2801425" y="0"/>
                </a:lnTo>
                <a:lnTo>
                  <a:pt x="2801425" y="2356630"/>
                </a:lnTo>
                <a:lnTo>
                  <a:pt x="0" y="23566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0" id="10"/>
          <p:cNvSpPr txBox="true"/>
          <p:nvPr/>
        </p:nvSpPr>
        <p:spPr>
          <a:xfrm rot="0">
            <a:off x="5684974" y="5382208"/>
            <a:ext cx="9837548" cy="3170124"/>
          </a:xfrm>
          <a:prstGeom prst="rect">
            <a:avLst/>
          </a:prstGeom>
        </p:spPr>
        <p:txBody>
          <a:bodyPr anchor="t" rtlCol="false" tIns="0" lIns="0" bIns="0" rIns="0">
            <a:spAutoFit/>
          </a:bodyPr>
          <a:lstStyle/>
          <a:p>
            <a:pPr algn="just" marL="783723" indent="-391862" lvl="1">
              <a:lnSpc>
                <a:spcPts val="5082"/>
              </a:lnSpc>
              <a:buFont typeface="Arial"/>
              <a:buChar char="•"/>
            </a:pPr>
            <a:r>
              <a:rPr lang="en-US" sz="3630">
                <a:solidFill>
                  <a:srgbClr val="FFFFFF"/>
                </a:solidFill>
                <a:latin typeface="Poppins Light"/>
                <a:ea typeface="Poppins Light"/>
                <a:cs typeface="Poppins Light"/>
                <a:sym typeface="Poppins Light"/>
              </a:rPr>
              <a:t>Deep Inefficiencies.</a:t>
            </a:r>
          </a:p>
          <a:p>
            <a:pPr algn="just" marL="783723" indent="-391862" lvl="1">
              <a:lnSpc>
                <a:spcPts val="5082"/>
              </a:lnSpc>
              <a:buFont typeface="Arial"/>
              <a:buChar char="•"/>
            </a:pPr>
            <a:r>
              <a:rPr lang="en-US" sz="3630">
                <a:solidFill>
                  <a:srgbClr val="FFFFFF"/>
                </a:solidFill>
                <a:latin typeface="Poppins Light"/>
                <a:ea typeface="Poppins Light"/>
                <a:cs typeface="Poppins Light"/>
                <a:sym typeface="Poppins Light"/>
              </a:rPr>
              <a:t>Costly Leaks.</a:t>
            </a:r>
          </a:p>
          <a:p>
            <a:pPr algn="just" marL="783723" indent="-391862" lvl="1">
              <a:lnSpc>
                <a:spcPts val="5082"/>
              </a:lnSpc>
              <a:buFont typeface="Arial"/>
              <a:buChar char="•"/>
            </a:pPr>
            <a:r>
              <a:rPr lang="en-US" sz="3630">
                <a:solidFill>
                  <a:srgbClr val="FFFFFF"/>
                </a:solidFill>
                <a:latin typeface="Poppins Light"/>
                <a:ea typeface="Poppins Light"/>
                <a:cs typeface="Poppins Light"/>
                <a:sym typeface="Poppins Light"/>
              </a:rPr>
              <a:t>High Maintenance Costs.</a:t>
            </a:r>
          </a:p>
          <a:p>
            <a:pPr algn="just" marL="783723" indent="-391862" lvl="1">
              <a:lnSpc>
                <a:spcPts val="5082"/>
              </a:lnSpc>
              <a:buFont typeface="Arial"/>
              <a:buChar char="•"/>
            </a:pPr>
            <a:r>
              <a:rPr lang="en-US" sz="3630">
                <a:solidFill>
                  <a:srgbClr val="FFFFFF"/>
                </a:solidFill>
                <a:latin typeface="Poppins Light"/>
                <a:ea typeface="Poppins Light"/>
                <a:cs typeface="Poppins Light"/>
                <a:sym typeface="Poppins Light"/>
              </a:rPr>
              <a:t>IoT Limits.</a:t>
            </a:r>
          </a:p>
          <a:p>
            <a:pPr algn="just" marL="783723" indent="-391862" lvl="1">
              <a:lnSpc>
                <a:spcPts val="5082"/>
              </a:lnSpc>
              <a:spcBef>
                <a:spcPct val="0"/>
              </a:spcBef>
              <a:buFont typeface="Arial"/>
              <a:buChar char="•"/>
            </a:pPr>
            <a:r>
              <a:rPr lang="en-US" sz="3630">
                <a:solidFill>
                  <a:srgbClr val="FFFFFF"/>
                </a:solidFill>
                <a:latin typeface="Poppins Light"/>
                <a:ea typeface="Poppins Light"/>
                <a:cs typeface="Poppins Light"/>
                <a:sym typeface="Poppins Light"/>
              </a:rPr>
              <a:t>Siloed Efforts.</a:t>
            </a:r>
          </a:p>
        </p:txBody>
      </p:sp>
      <p:sp>
        <p:nvSpPr>
          <p:cNvPr name="TextBox 11" id="11"/>
          <p:cNvSpPr txBox="true"/>
          <p:nvPr/>
        </p:nvSpPr>
        <p:spPr>
          <a:xfrm rot="0">
            <a:off x="2114104" y="1522777"/>
            <a:ext cx="14331882" cy="946150"/>
          </a:xfrm>
          <a:prstGeom prst="rect">
            <a:avLst/>
          </a:prstGeom>
        </p:spPr>
        <p:txBody>
          <a:bodyPr anchor="t" rtlCol="false" tIns="0" lIns="0" bIns="0" rIns="0">
            <a:spAutoFit/>
          </a:bodyPr>
          <a:lstStyle/>
          <a:p>
            <a:pPr algn="ctr">
              <a:lnSpc>
                <a:spcPts val="7475"/>
              </a:lnSpc>
            </a:pPr>
            <a:r>
              <a:rPr lang="en-US" sz="6500">
                <a:solidFill>
                  <a:srgbClr val="0E2F5F"/>
                </a:solidFill>
                <a:latin typeface="Poppins Bold"/>
                <a:ea typeface="Poppins Bold"/>
                <a:cs typeface="Poppins Bold"/>
                <a:sym typeface="Poppins Bold"/>
              </a:rPr>
              <a:t>Problem Statement</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4F97AF"/>
        </a:solidFill>
      </p:bgPr>
    </p:bg>
    <p:spTree>
      <p:nvGrpSpPr>
        <p:cNvPr id="1" name=""/>
        <p:cNvGrpSpPr/>
        <p:nvPr/>
      </p:nvGrpSpPr>
      <p:grpSpPr>
        <a:xfrm>
          <a:off x="0" y="0"/>
          <a:ext cx="0" cy="0"/>
          <a:chOff x="0" y="0"/>
          <a:chExt cx="0" cy="0"/>
        </a:xfrm>
      </p:grpSpPr>
      <p:grpSp>
        <p:nvGrpSpPr>
          <p:cNvPr name="Group 2" id="2"/>
          <p:cNvGrpSpPr/>
          <p:nvPr/>
        </p:nvGrpSpPr>
        <p:grpSpPr>
          <a:xfrm rot="0">
            <a:off x="1479055" y="9258300"/>
            <a:ext cx="16230600" cy="566979"/>
            <a:chOff x="0" y="0"/>
            <a:chExt cx="21640800" cy="755972"/>
          </a:xfrm>
        </p:grpSpPr>
        <p:sp>
          <p:nvSpPr>
            <p:cNvPr name="AutoShape 3" id="3"/>
            <p:cNvSpPr/>
            <p:nvPr/>
          </p:nvSpPr>
          <p:spPr>
            <a:xfrm rot="0">
              <a:off x="0" y="0"/>
              <a:ext cx="21640800" cy="12700"/>
            </a:xfrm>
            <a:prstGeom prst="rect">
              <a:avLst/>
            </a:prstGeom>
            <a:solidFill>
              <a:srgbClr val="323232"/>
            </a:solidFill>
          </p:spPr>
        </p:sp>
        <p:sp>
          <p:nvSpPr>
            <p:cNvPr name="TextBox 4" id="4"/>
            <p:cNvSpPr txBox="true"/>
            <p:nvPr/>
          </p:nvSpPr>
          <p:spPr>
            <a:xfrm rot="0">
              <a:off x="0" y="424978"/>
              <a:ext cx="8936114" cy="330994"/>
            </a:xfrm>
            <a:prstGeom prst="rect">
              <a:avLst/>
            </a:prstGeom>
          </p:spPr>
          <p:txBody>
            <a:bodyPr anchor="t" rtlCol="false" tIns="0" lIns="0" bIns="0" rIns="0">
              <a:spAutoFit/>
            </a:bodyPr>
            <a:lstStyle/>
            <a:p>
              <a:pPr algn="l">
                <a:lnSpc>
                  <a:spcPts val="1919"/>
                </a:lnSpc>
              </a:pPr>
              <a:r>
                <a:rPr lang="en-US" sz="1599" spc="79">
                  <a:solidFill>
                    <a:srgbClr val="323232"/>
                  </a:solidFill>
                  <a:latin typeface="Poppins Light Bold"/>
                  <a:ea typeface="Poppins Light Bold"/>
                  <a:cs typeface="Poppins Light Bold"/>
                  <a:sym typeface="Poppins Light Bold"/>
                </a:rPr>
                <a:t>Real-time monitoring, even offline.</a:t>
              </a:r>
            </a:p>
          </p:txBody>
        </p:sp>
        <p:sp>
          <p:nvSpPr>
            <p:cNvPr name="TextBox 5" id="5"/>
            <p:cNvSpPr txBox="true"/>
            <p:nvPr/>
          </p:nvSpPr>
          <p:spPr>
            <a:xfrm rot="0">
              <a:off x="15432745" y="424978"/>
              <a:ext cx="6208055" cy="330994"/>
            </a:xfrm>
            <a:prstGeom prst="rect">
              <a:avLst/>
            </a:prstGeom>
          </p:spPr>
          <p:txBody>
            <a:bodyPr anchor="t" rtlCol="false" tIns="0" lIns="0" bIns="0" rIns="0">
              <a:spAutoFit/>
            </a:bodyPr>
            <a:lstStyle/>
            <a:p>
              <a:pPr algn="r">
                <a:lnSpc>
                  <a:spcPts val="1919"/>
                </a:lnSpc>
              </a:pPr>
              <a:r>
                <a:rPr lang="en-US" sz="1599" spc="47">
                  <a:solidFill>
                    <a:srgbClr val="323232"/>
                  </a:solidFill>
                  <a:latin typeface="Poppins Light"/>
                  <a:ea typeface="Poppins Light"/>
                  <a:cs typeface="Poppins Light"/>
                  <a:sym typeface="Poppins Light"/>
                </a:rPr>
                <a:t>WATERSEC</a:t>
              </a:r>
            </a:p>
          </p:txBody>
        </p:sp>
      </p:grpSp>
      <p:sp>
        <p:nvSpPr>
          <p:cNvPr name="Freeform 6" id="6"/>
          <p:cNvSpPr/>
          <p:nvPr/>
        </p:nvSpPr>
        <p:spPr>
          <a:xfrm flipH="false" flipV="false" rot="963787">
            <a:off x="3130954" y="1117108"/>
            <a:ext cx="1805167" cy="1267533"/>
          </a:xfrm>
          <a:custGeom>
            <a:avLst/>
            <a:gdLst/>
            <a:ahLst/>
            <a:cxnLst/>
            <a:rect r="r" b="b" t="t" l="l"/>
            <a:pathLst>
              <a:path h="1267533" w="1805167">
                <a:moveTo>
                  <a:pt x="0" y="0"/>
                </a:moveTo>
                <a:lnTo>
                  <a:pt x="1805167" y="0"/>
                </a:lnTo>
                <a:lnTo>
                  <a:pt x="1805167" y="1267533"/>
                </a:lnTo>
                <a:lnTo>
                  <a:pt x="0" y="1267533"/>
                </a:lnTo>
                <a:lnTo>
                  <a:pt x="0" y="0"/>
                </a:lnTo>
                <a:close/>
              </a:path>
            </a:pathLst>
          </a:custGeom>
          <a:blipFill>
            <a:blip r:embed="rId2"/>
            <a:stretch>
              <a:fillRect l="0" t="0" r="0" b="0"/>
            </a:stretch>
          </a:blipFill>
        </p:spPr>
      </p:sp>
      <p:sp>
        <p:nvSpPr>
          <p:cNvPr name="Freeform 7" id="7"/>
          <p:cNvSpPr/>
          <p:nvPr/>
        </p:nvSpPr>
        <p:spPr>
          <a:xfrm flipH="false" flipV="false" rot="-850404">
            <a:off x="14990961" y="1920629"/>
            <a:ext cx="1523916" cy="1104839"/>
          </a:xfrm>
          <a:custGeom>
            <a:avLst/>
            <a:gdLst/>
            <a:ahLst/>
            <a:cxnLst/>
            <a:rect r="r" b="b" t="t" l="l"/>
            <a:pathLst>
              <a:path h="1104839" w="1523916">
                <a:moveTo>
                  <a:pt x="0" y="0"/>
                </a:moveTo>
                <a:lnTo>
                  <a:pt x="1523916" y="0"/>
                </a:lnTo>
                <a:lnTo>
                  <a:pt x="1523916" y="1104839"/>
                </a:lnTo>
                <a:lnTo>
                  <a:pt x="0" y="1104839"/>
                </a:lnTo>
                <a:lnTo>
                  <a:pt x="0" y="0"/>
                </a:lnTo>
                <a:close/>
              </a:path>
            </a:pathLst>
          </a:custGeom>
          <a:blipFill>
            <a:blip r:embed="rId3"/>
            <a:stretch>
              <a:fillRect l="0" t="0" r="0" b="0"/>
            </a:stretch>
          </a:blipFill>
        </p:spPr>
      </p:sp>
      <p:sp>
        <p:nvSpPr>
          <p:cNvPr name="Freeform 8" id="8"/>
          <p:cNvSpPr/>
          <p:nvPr/>
        </p:nvSpPr>
        <p:spPr>
          <a:xfrm flipH="false" flipV="false" rot="681075">
            <a:off x="-100219" y="-371471"/>
            <a:ext cx="2191928" cy="2191928"/>
          </a:xfrm>
          <a:custGeom>
            <a:avLst/>
            <a:gdLst/>
            <a:ahLst/>
            <a:cxnLst/>
            <a:rect r="r" b="b" t="t" l="l"/>
            <a:pathLst>
              <a:path h="2191928" w="2191928">
                <a:moveTo>
                  <a:pt x="0" y="0"/>
                </a:moveTo>
                <a:lnTo>
                  <a:pt x="2191928" y="0"/>
                </a:lnTo>
                <a:lnTo>
                  <a:pt x="2191928" y="2191929"/>
                </a:lnTo>
                <a:lnTo>
                  <a:pt x="0" y="2191929"/>
                </a:lnTo>
                <a:lnTo>
                  <a:pt x="0" y="0"/>
                </a:lnTo>
                <a:close/>
              </a:path>
            </a:pathLst>
          </a:custGeom>
          <a:blipFill>
            <a:blip r:embed="rId4"/>
            <a:stretch>
              <a:fillRect l="0" t="0" r="0" b="0"/>
            </a:stretch>
          </a:blipFill>
        </p:spPr>
      </p:sp>
      <p:sp>
        <p:nvSpPr>
          <p:cNvPr name="Freeform 9" id="9"/>
          <p:cNvSpPr/>
          <p:nvPr/>
        </p:nvSpPr>
        <p:spPr>
          <a:xfrm flipH="false" flipV="false" rot="0">
            <a:off x="9594355" y="-138170"/>
            <a:ext cx="1030280" cy="1030280"/>
          </a:xfrm>
          <a:custGeom>
            <a:avLst/>
            <a:gdLst/>
            <a:ahLst/>
            <a:cxnLst/>
            <a:rect r="r" b="b" t="t" l="l"/>
            <a:pathLst>
              <a:path h="1030280" w="1030280">
                <a:moveTo>
                  <a:pt x="0" y="0"/>
                </a:moveTo>
                <a:lnTo>
                  <a:pt x="1030281" y="0"/>
                </a:lnTo>
                <a:lnTo>
                  <a:pt x="1030281" y="1030280"/>
                </a:lnTo>
                <a:lnTo>
                  <a:pt x="0" y="1030280"/>
                </a:lnTo>
                <a:lnTo>
                  <a:pt x="0" y="0"/>
                </a:lnTo>
                <a:close/>
              </a:path>
            </a:pathLst>
          </a:custGeom>
          <a:blipFill>
            <a:blip r:embed="rId4"/>
            <a:stretch>
              <a:fillRect l="0" t="0" r="0" b="0"/>
            </a:stretch>
          </a:blipFill>
        </p:spPr>
      </p:sp>
      <p:sp>
        <p:nvSpPr>
          <p:cNvPr name="Freeform 10" id="10"/>
          <p:cNvSpPr/>
          <p:nvPr/>
        </p:nvSpPr>
        <p:spPr>
          <a:xfrm flipH="false" flipV="false" rot="-788127">
            <a:off x="15442104" y="405747"/>
            <a:ext cx="1729291" cy="972726"/>
          </a:xfrm>
          <a:custGeom>
            <a:avLst/>
            <a:gdLst/>
            <a:ahLst/>
            <a:cxnLst/>
            <a:rect r="r" b="b" t="t" l="l"/>
            <a:pathLst>
              <a:path h="972726" w="1729291">
                <a:moveTo>
                  <a:pt x="0" y="0"/>
                </a:moveTo>
                <a:lnTo>
                  <a:pt x="1729291" y="0"/>
                </a:lnTo>
                <a:lnTo>
                  <a:pt x="1729291" y="972726"/>
                </a:lnTo>
                <a:lnTo>
                  <a:pt x="0" y="972726"/>
                </a:lnTo>
                <a:lnTo>
                  <a:pt x="0" y="0"/>
                </a:lnTo>
                <a:close/>
              </a:path>
            </a:pathLst>
          </a:custGeom>
          <a:blipFill>
            <a:blip r:embed="rId5"/>
            <a:stretch>
              <a:fillRect l="0" t="0" r="0" b="0"/>
            </a:stretch>
          </a:blipFill>
        </p:spPr>
      </p:sp>
      <p:sp>
        <p:nvSpPr>
          <p:cNvPr name="Freeform 11" id="11"/>
          <p:cNvSpPr/>
          <p:nvPr/>
        </p:nvSpPr>
        <p:spPr>
          <a:xfrm flipH="false" flipV="false" rot="883243">
            <a:off x="1169219" y="2182723"/>
            <a:ext cx="1703725" cy="1175570"/>
          </a:xfrm>
          <a:custGeom>
            <a:avLst/>
            <a:gdLst/>
            <a:ahLst/>
            <a:cxnLst/>
            <a:rect r="r" b="b" t="t" l="l"/>
            <a:pathLst>
              <a:path h="1175570" w="1703725">
                <a:moveTo>
                  <a:pt x="0" y="0"/>
                </a:moveTo>
                <a:lnTo>
                  <a:pt x="1703725" y="0"/>
                </a:lnTo>
                <a:lnTo>
                  <a:pt x="1703725" y="1175571"/>
                </a:lnTo>
                <a:lnTo>
                  <a:pt x="0" y="1175571"/>
                </a:lnTo>
                <a:lnTo>
                  <a:pt x="0" y="0"/>
                </a:lnTo>
                <a:close/>
              </a:path>
            </a:pathLst>
          </a:custGeom>
          <a:blipFill>
            <a:blip r:embed="rId6"/>
            <a:stretch>
              <a:fillRect l="0" t="0" r="0" b="0"/>
            </a:stretch>
          </a:blipFill>
        </p:spPr>
      </p:sp>
      <p:sp>
        <p:nvSpPr>
          <p:cNvPr name="TextBox 12" id="12"/>
          <p:cNvSpPr txBox="true"/>
          <p:nvPr/>
        </p:nvSpPr>
        <p:spPr>
          <a:xfrm rot="0">
            <a:off x="4217733" y="965467"/>
            <a:ext cx="8692684" cy="1134971"/>
          </a:xfrm>
          <a:prstGeom prst="rect">
            <a:avLst/>
          </a:prstGeom>
        </p:spPr>
        <p:txBody>
          <a:bodyPr anchor="t" rtlCol="false" tIns="0" lIns="0" bIns="0" rIns="0">
            <a:spAutoFit/>
          </a:bodyPr>
          <a:lstStyle/>
          <a:p>
            <a:pPr algn="ctr">
              <a:lnSpc>
                <a:spcPts val="8895"/>
              </a:lnSpc>
            </a:pPr>
            <a:r>
              <a:rPr lang="en-US" sz="7735">
                <a:solidFill>
                  <a:srgbClr val="0E2F5F"/>
                </a:solidFill>
                <a:latin typeface="Poppins Bold"/>
                <a:ea typeface="Poppins Bold"/>
                <a:cs typeface="Poppins Bold"/>
                <a:sym typeface="Poppins Bold"/>
              </a:rPr>
              <a:t>Solution</a:t>
            </a:r>
          </a:p>
        </p:txBody>
      </p:sp>
      <p:sp>
        <p:nvSpPr>
          <p:cNvPr name="Freeform 13" id="13"/>
          <p:cNvSpPr/>
          <p:nvPr/>
        </p:nvSpPr>
        <p:spPr>
          <a:xfrm flipH="false" flipV="false" rot="0">
            <a:off x="8564075" y="1985552"/>
            <a:ext cx="1030280" cy="1030280"/>
          </a:xfrm>
          <a:custGeom>
            <a:avLst/>
            <a:gdLst/>
            <a:ahLst/>
            <a:cxnLst/>
            <a:rect r="r" b="b" t="t" l="l"/>
            <a:pathLst>
              <a:path h="1030280" w="1030280">
                <a:moveTo>
                  <a:pt x="0" y="0"/>
                </a:moveTo>
                <a:lnTo>
                  <a:pt x="1030280" y="0"/>
                </a:lnTo>
                <a:lnTo>
                  <a:pt x="1030280" y="1030280"/>
                </a:lnTo>
                <a:lnTo>
                  <a:pt x="0" y="1030280"/>
                </a:lnTo>
                <a:lnTo>
                  <a:pt x="0" y="0"/>
                </a:lnTo>
                <a:close/>
              </a:path>
            </a:pathLst>
          </a:custGeom>
          <a:blipFill>
            <a:blip r:embed="rId4"/>
            <a:stretch>
              <a:fillRect l="0" t="0" r="0" b="0"/>
            </a:stretch>
          </a:blipFill>
        </p:spPr>
      </p:sp>
      <p:sp>
        <p:nvSpPr>
          <p:cNvPr name="Freeform 14" id="14"/>
          <p:cNvSpPr/>
          <p:nvPr/>
        </p:nvSpPr>
        <p:spPr>
          <a:xfrm flipH="false" flipV="false" rot="963787">
            <a:off x="12586864" y="1380964"/>
            <a:ext cx="1805167" cy="1267533"/>
          </a:xfrm>
          <a:custGeom>
            <a:avLst/>
            <a:gdLst/>
            <a:ahLst/>
            <a:cxnLst/>
            <a:rect r="r" b="b" t="t" l="l"/>
            <a:pathLst>
              <a:path h="1267533" w="1805167">
                <a:moveTo>
                  <a:pt x="0" y="0"/>
                </a:moveTo>
                <a:lnTo>
                  <a:pt x="1805167" y="0"/>
                </a:lnTo>
                <a:lnTo>
                  <a:pt x="1805167" y="1267534"/>
                </a:lnTo>
                <a:lnTo>
                  <a:pt x="0" y="1267534"/>
                </a:lnTo>
                <a:lnTo>
                  <a:pt x="0" y="0"/>
                </a:lnTo>
                <a:close/>
              </a:path>
            </a:pathLst>
          </a:custGeom>
          <a:blipFill>
            <a:blip r:embed="rId2"/>
            <a:stretch>
              <a:fillRect l="0" t="0" r="0" b="0"/>
            </a:stretch>
          </a:blipFill>
        </p:spPr>
      </p:sp>
      <p:sp>
        <p:nvSpPr>
          <p:cNvPr name="Freeform 15" id="15"/>
          <p:cNvSpPr/>
          <p:nvPr/>
        </p:nvSpPr>
        <p:spPr>
          <a:xfrm flipH="false" flipV="false" rot="883243">
            <a:off x="5668252" y="2285710"/>
            <a:ext cx="1703725" cy="1175570"/>
          </a:xfrm>
          <a:custGeom>
            <a:avLst/>
            <a:gdLst/>
            <a:ahLst/>
            <a:cxnLst/>
            <a:rect r="r" b="b" t="t" l="l"/>
            <a:pathLst>
              <a:path h="1175570" w="1703725">
                <a:moveTo>
                  <a:pt x="0" y="0"/>
                </a:moveTo>
                <a:lnTo>
                  <a:pt x="1703725" y="0"/>
                </a:lnTo>
                <a:lnTo>
                  <a:pt x="1703725" y="1175570"/>
                </a:lnTo>
                <a:lnTo>
                  <a:pt x="0" y="1175570"/>
                </a:lnTo>
                <a:lnTo>
                  <a:pt x="0" y="0"/>
                </a:lnTo>
                <a:close/>
              </a:path>
            </a:pathLst>
          </a:custGeom>
          <a:blipFill>
            <a:blip r:embed="rId6"/>
            <a:stretch>
              <a:fillRect l="0" t="0" r="0" b="0"/>
            </a:stretch>
          </a:blipFill>
        </p:spPr>
      </p:sp>
      <p:sp>
        <p:nvSpPr>
          <p:cNvPr name="Freeform 16" id="16"/>
          <p:cNvSpPr/>
          <p:nvPr/>
        </p:nvSpPr>
        <p:spPr>
          <a:xfrm flipH="false" flipV="false" rot="-788127">
            <a:off x="6370140" y="-297730"/>
            <a:ext cx="1729291" cy="972726"/>
          </a:xfrm>
          <a:custGeom>
            <a:avLst/>
            <a:gdLst/>
            <a:ahLst/>
            <a:cxnLst/>
            <a:rect r="r" b="b" t="t" l="l"/>
            <a:pathLst>
              <a:path h="972726" w="1729291">
                <a:moveTo>
                  <a:pt x="0" y="0"/>
                </a:moveTo>
                <a:lnTo>
                  <a:pt x="1729291" y="0"/>
                </a:lnTo>
                <a:lnTo>
                  <a:pt x="1729291" y="972726"/>
                </a:lnTo>
                <a:lnTo>
                  <a:pt x="0" y="972726"/>
                </a:lnTo>
                <a:lnTo>
                  <a:pt x="0" y="0"/>
                </a:lnTo>
                <a:close/>
              </a:path>
            </a:pathLst>
          </a:custGeom>
          <a:blipFill>
            <a:blip r:embed="rId5"/>
            <a:stretch>
              <a:fillRect l="0" t="0" r="0" b="0"/>
            </a:stretch>
          </a:blipFill>
        </p:spPr>
      </p:sp>
      <p:sp>
        <p:nvSpPr>
          <p:cNvPr name="Freeform 17" id="17"/>
          <p:cNvSpPr/>
          <p:nvPr/>
        </p:nvSpPr>
        <p:spPr>
          <a:xfrm flipH="false" flipV="false" rot="-850404">
            <a:off x="9988710" y="2155307"/>
            <a:ext cx="1523916" cy="1104839"/>
          </a:xfrm>
          <a:custGeom>
            <a:avLst/>
            <a:gdLst/>
            <a:ahLst/>
            <a:cxnLst/>
            <a:rect r="r" b="b" t="t" l="l"/>
            <a:pathLst>
              <a:path h="1104839" w="1523916">
                <a:moveTo>
                  <a:pt x="0" y="0"/>
                </a:moveTo>
                <a:lnTo>
                  <a:pt x="1523916" y="0"/>
                </a:lnTo>
                <a:lnTo>
                  <a:pt x="1523916" y="1104839"/>
                </a:lnTo>
                <a:lnTo>
                  <a:pt x="0" y="1104839"/>
                </a:lnTo>
                <a:lnTo>
                  <a:pt x="0" y="0"/>
                </a:lnTo>
                <a:close/>
              </a:path>
            </a:pathLst>
          </a:custGeom>
          <a:blipFill>
            <a:blip r:embed="rId3"/>
            <a:stretch>
              <a:fillRect l="0" t="0" r="0" b="0"/>
            </a:stretch>
          </a:blipFill>
        </p:spPr>
      </p:sp>
      <p:sp>
        <p:nvSpPr>
          <p:cNvPr name="AutoShape 18" id="18"/>
          <p:cNvSpPr/>
          <p:nvPr/>
        </p:nvSpPr>
        <p:spPr>
          <a:xfrm>
            <a:off x="0" y="3725127"/>
            <a:ext cx="19918886" cy="0"/>
          </a:xfrm>
          <a:prstGeom prst="line">
            <a:avLst/>
          </a:prstGeom>
          <a:ln cap="flat" w="38100">
            <a:solidFill>
              <a:srgbClr val="E1EDFC"/>
            </a:solidFill>
            <a:prstDash val="solid"/>
            <a:headEnd type="none" len="sm" w="sm"/>
            <a:tailEnd type="none" len="sm" w="sm"/>
          </a:ln>
        </p:spPr>
      </p:sp>
      <p:sp>
        <p:nvSpPr>
          <p:cNvPr name="Freeform 19" id="19"/>
          <p:cNvSpPr/>
          <p:nvPr/>
        </p:nvSpPr>
        <p:spPr>
          <a:xfrm flipH="false" flipV="false" rot="599861">
            <a:off x="3193981" y="318474"/>
            <a:ext cx="2353729" cy="593714"/>
          </a:xfrm>
          <a:custGeom>
            <a:avLst/>
            <a:gdLst/>
            <a:ahLst/>
            <a:cxnLst/>
            <a:rect r="r" b="b" t="t" l="l"/>
            <a:pathLst>
              <a:path h="593714" w="2353729">
                <a:moveTo>
                  <a:pt x="0" y="0"/>
                </a:moveTo>
                <a:lnTo>
                  <a:pt x="2353729" y="0"/>
                </a:lnTo>
                <a:lnTo>
                  <a:pt x="2353729" y="593714"/>
                </a:lnTo>
                <a:lnTo>
                  <a:pt x="0" y="593714"/>
                </a:lnTo>
                <a:lnTo>
                  <a:pt x="0" y="0"/>
                </a:lnTo>
                <a:close/>
              </a:path>
            </a:pathLst>
          </a:custGeom>
          <a:blipFill>
            <a:blip r:embed="rId7"/>
            <a:stretch>
              <a:fillRect l="0" t="0" r="0" b="-6543"/>
            </a:stretch>
          </a:blipFill>
        </p:spPr>
      </p:sp>
      <p:sp>
        <p:nvSpPr>
          <p:cNvPr name="Freeform 20" id="20"/>
          <p:cNvSpPr/>
          <p:nvPr/>
        </p:nvSpPr>
        <p:spPr>
          <a:xfrm flipH="false" flipV="false" rot="599861">
            <a:off x="12526201" y="218571"/>
            <a:ext cx="1176865" cy="296857"/>
          </a:xfrm>
          <a:custGeom>
            <a:avLst/>
            <a:gdLst/>
            <a:ahLst/>
            <a:cxnLst/>
            <a:rect r="r" b="b" t="t" l="l"/>
            <a:pathLst>
              <a:path h="296857" w="1176865">
                <a:moveTo>
                  <a:pt x="0" y="0"/>
                </a:moveTo>
                <a:lnTo>
                  <a:pt x="1176865" y="0"/>
                </a:lnTo>
                <a:lnTo>
                  <a:pt x="1176865" y="296857"/>
                </a:lnTo>
                <a:lnTo>
                  <a:pt x="0" y="296857"/>
                </a:lnTo>
                <a:lnTo>
                  <a:pt x="0" y="0"/>
                </a:lnTo>
                <a:close/>
              </a:path>
            </a:pathLst>
          </a:custGeom>
          <a:blipFill>
            <a:blip r:embed="rId7"/>
            <a:stretch>
              <a:fillRect l="0" t="0" r="0" b="-6543"/>
            </a:stretch>
          </a:blipFill>
        </p:spPr>
      </p:sp>
      <p:sp>
        <p:nvSpPr>
          <p:cNvPr name="Freeform 21" id="21"/>
          <p:cNvSpPr/>
          <p:nvPr/>
        </p:nvSpPr>
        <p:spPr>
          <a:xfrm flipH="false" flipV="false" rot="0">
            <a:off x="4176728" y="2609638"/>
            <a:ext cx="1084375" cy="667591"/>
          </a:xfrm>
          <a:custGeom>
            <a:avLst/>
            <a:gdLst/>
            <a:ahLst/>
            <a:cxnLst/>
            <a:rect r="r" b="b" t="t" l="l"/>
            <a:pathLst>
              <a:path h="667591" w="1084375">
                <a:moveTo>
                  <a:pt x="0" y="0"/>
                </a:moveTo>
                <a:lnTo>
                  <a:pt x="1084375" y="0"/>
                </a:lnTo>
                <a:lnTo>
                  <a:pt x="1084375" y="667592"/>
                </a:lnTo>
                <a:lnTo>
                  <a:pt x="0" y="667592"/>
                </a:lnTo>
                <a:lnTo>
                  <a:pt x="0" y="0"/>
                </a:lnTo>
                <a:close/>
              </a:path>
            </a:pathLst>
          </a:custGeom>
          <a:blipFill>
            <a:blip r:embed="rId8"/>
            <a:stretch>
              <a:fillRect l="0" t="0" r="0" b="0"/>
            </a:stretch>
          </a:blipFill>
        </p:spPr>
      </p:sp>
      <p:grpSp>
        <p:nvGrpSpPr>
          <p:cNvPr name="Group 22" id="22"/>
          <p:cNvGrpSpPr/>
          <p:nvPr/>
        </p:nvGrpSpPr>
        <p:grpSpPr>
          <a:xfrm rot="0">
            <a:off x="5076243" y="4268052"/>
            <a:ext cx="10427767" cy="3841305"/>
            <a:chOff x="0" y="0"/>
            <a:chExt cx="13903690" cy="5121740"/>
          </a:xfrm>
        </p:grpSpPr>
        <p:sp>
          <p:nvSpPr>
            <p:cNvPr name="TextBox 23" id="23"/>
            <p:cNvSpPr txBox="true"/>
            <p:nvPr/>
          </p:nvSpPr>
          <p:spPr>
            <a:xfrm rot="0">
              <a:off x="0" y="1169710"/>
              <a:ext cx="13903690" cy="3952029"/>
            </a:xfrm>
            <a:prstGeom prst="rect">
              <a:avLst/>
            </a:prstGeom>
          </p:spPr>
          <p:txBody>
            <a:bodyPr anchor="t" rtlCol="false" tIns="0" lIns="0" bIns="0" rIns="0">
              <a:spAutoFit/>
            </a:bodyPr>
            <a:lstStyle/>
            <a:p>
              <a:pPr algn="just" marL="734053" indent="-367026" lvl="1">
                <a:lnSpc>
                  <a:spcPts val="4759"/>
                </a:lnSpc>
                <a:buFont typeface="Arial"/>
                <a:buChar char="•"/>
              </a:pPr>
              <a:r>
                <a:rPr lang="en-US" sz="3399">
                  <a:solidFill>
                    <a:srgbClr val="E1EDFC"/>
                  </a:solidFill>
                  <a:latin typeface="Poppins Light Bold"/>
                  <a:ea typeface="Poppins Light Bold"/>
                  <a:cs typeface="Poppins Light Bold"/>
                  <a:sym typeface="Poppins Light Bold"/>
                </a:rPr>
                <a:t>Revolutionary Platform.</a:t>
              </a:r>
            </a:p>
            <a:p>
              <a:pPr algn="just" marL="734053" indent="-367026" lvl="1">
                <a:lnSpc>
                  <a:spcPts val="4759"/>
                </a:lnSpc>
                <a:buFont typeface="Arial"/>
                <a:buChar char="•"/>
              </a:pPr>
              <a:r>
                <a:rPr lang="en-US" sz="3399">
                  <a:solidFill>
                    <a:srgbClr val="E1EDFC"/>
                  </a:solidFill>
                  <a:latin typeface="Poppins Light Bold"/>
                  <a:ea typeface="Poppins Light Bold"/>
                  <a:cs typeface="Poppins Light Bold"/>
                  <a:sym typeface="Poppins Light Bold"/>
                </a:rPr>
                <a:t>Real-Time Data &amp; AI.</a:t>
              </a:r>
            </a:p>
            <a:p>
              <a:pPr algn="just" marL="734053" indent="-367026" lvl="1">
                <a:lnSpc>
                  <a:spcPts val="4759"/>
                </a:lnSpc>
                <a:buFont typeface="Arial"/>
                <a:buChar char="•"/>
              </a:pPr>
              <a:r>
                <a:rPr lang="en-US" sz="3399">
                  <a:solidFill>
                    <a:srgbClr val="E1EDFC"/>
                  </a:solidFill>
                  <a:latin typeface="Poppins Light Bold"/>
                  <a:ea typeface="Poppins Light Bold"/>
                  <a:cs typeface="Poppins Light Bold"/>
                  <a:sym typeface="Poppins Light Bold"/>
                </a:rPr>
                <a:t>Integrated User Access.</a:t>
              </a:r>
            </a:p>
            <a:p>
              <a:pPr algn="just" marL="734053" indent="-367026" lvl="1">
                <a:lnSpc>
                  <a:spcPts val="4759"/>
                </a:lnSpc>
                <a:buFont typeface="Arial"/>
                <a:buChar char="•"/>
              </a:pPr>
              <a:r>
                <a:rPr lang="en-US" sz="3399">
                  <a:solidFill>
                    <a:srgbClr val="E1EDFC"/>
                  </a:solidFill>
                  <a:latin typeface="Poppins Light Bold"/>
                  <a:ea typeface="Poppins Light Bold"/>
                  <a:cs typeface="Poppins Light Bold"/>
                  <a:sym typeface="Poppins Light Bold"/>
                </a:rPr>
                <a:t>Proactive Maintenance.</a:t>
              </a:r>
            </a:p>
            <a:p>
              <a:pPr algn="just" marL="734053" indent="-367026" lvl="1">
                <a:lnSpc>
                  <a:spcPts val="4759"/>
                </a:lnSpc>
                <a:buFont typeface="Arial"/>
                <a:buChar char="•"/>
              </a:pPr>
              <a:r>
                <a:rPr lang="en-US" sz="3399">
                  <a:solidFill>
                    <a:srgbClr val="E1EDFC"/>
                  </a:solidFill>
                  <a:latin typeface="Poppins Light Bold"/>
                  <a:ea typeface="Poppins Light Bold"/>
                  <a:cs typeface="Poppins Light Bold"/>
                  <a:sym typeface="Poppins Light Bold"/>
                </a:rPr>
                <a:t>Flexible &amp; Scalable.</a:t>
              </a:r>
            </a:p>
          </p:txBody>
        </p:sp>
        <p:sp>
          <p:nvSpPr>
            <p:cNvPr name="TextBox 24" id="24"/>
            <p:cNvSpPr txBox="true"/>
            <p:nvPr/>
          </p:nvSpPr>
          <p:spPr>
            <a:xfrm rot="0">
              <a:off x="0" y="-38100"/>
              <a:ext cx="13903690" cy="717126"/>
            </a:xfrm>
            <a:prstGeom prst="rect">
              <a:avLst/>
            </a:prstGeom>
          </p:spPr>
          <p:txBody>
            <a:bodyPr anchor="t" rtlCol="false" tIns="0" lIns="0" bIns="0" rIns="0">
              <a:spAutoFit/>
            </a:bodyPr>
            <a:lstStyle/>
            <a:p>
              <a:pPr algn="ctr">
                <a:lnSpc>
                  <a:spcPts val="4420"/>
                </a:lnSpc>
              </a:pPr>
            </a:p>
          </p:txBody>
        </p:sp>
      </p:grpSp>
      <p:sp>
        <p:nvSpPr>
          <p:cNvPr name="Freeform 25" id="25"/>
          <p:cNvSpPr/>
          <p:nvPr/>
        </p:nvSpPr>
        <p:spPr>
          <a:xfrm flipH="false" flipV="false" rot="0">
            <a:off x="17053566" y="1458939"/>
            <a:ext cx="739809" cy="455461"/>
          </a:xfrm>
          <a:custGeom>
            <a:avLst/>
            <a:gdLst/>
            <a:ahLst/>
            <a:cxnLst/>
            <a:rect r="r" b="b" t="t" l="l"/>
            <a:pathLst>
              <a:path h="455461" w="739809">
                <a:moveTo>
                  <a:pt x="0" y="0"/>
                </a:moveTo>
                <a:lnTo>
                  <a:pt x="739809" y="0"/>
                </a:lnTo>
                <a:lnTo>
                  <a:pt x="739809" y="455460"/>
                </a:lnTo>
                <a:lnTo>
                  <a:pt x="0" y="455460"/>
                </a:lnTo>
                <a:lnTo>
                  <a:pt x="0" y="0"/>
                </a:lnTo>
                <a:close/>
              </a:path>
            </a:pathLst>
          </a:custGeom>
          <a:blipFill>
            <a:blip r:embed="rId8"/>
            <a:stretch>
              <a:fillRect l="0" t="0" r="0" b="0"/>
            </a:stretch>
          </a:blipFill>
        </p:spPr>
      </p:sp>
      <p:sp>
        <p:nvSpPr>
          <p:cNvPr name="Freeform 26" id="26"/>
          <p:cNvSpPr/>
          <p:nvPr/>
        </p:nvSpPr>
        <p:spPr>
          <a:xfrm flipH="false" flipV="false" rot="-840713">
            <a:off x="16804851" y="2539700"/>
            <a:ext cx="1084375" cy="667591"/>
          </a:xfrm>
          <a:custGeom>
            <a:avLst/>
            <a:gdLst/>
            <a:ahLst/>
            <a:cxnLst/>
            <a:rect r="r" b="b" t="t" l="l"/>
            <a:pathLst>
              <a:path h="667591" w="1084375">
                <a:moveTo>
                  <a:pt x="0" y="0"/>
                </a:moveTo>
                <a:lnTo>
                  <a:pt x="1084375" y="0"/>
                </a:lnTo>
                <a:lnTo>
                  <a:pt x="1084375" y="667591"/>
                </a:lnTo>
                <a:lnTo>
                  <a:pt x="0" y="667591"/>
                </a:lnTo>
                <a:lnTo>
                  <a:pt x="0" y="0"/>
                </a:lnTo>
                <a:close/>
              </a:path>
            </a:pathLst>
          </a:custGeom>
          <a:blipFill>
            <a:blip r:embed="rId8"/>
            <a:stretch>
              <a:fillRect l="0" t="0" r="0" b="0"/>
            </a:stretch>
          </a:blipFill>
        </p:spPr>
      </p:sp>
      <p:sp>
        <p:nvSpPr>
          <p:cNvPr name="TextBox 27" id="2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4F97AF"/>
        </a:solidFill>
      </p:bgPr>
    </p:bg>
    <p:spTree>
      <p:nvGrpSpPr>
        <p:cNvPr id="1" name=""/>
        <p:cNvGrpSpPr/>
        <p:nvPr/>
      </p:nvGrpSpPr>
      <p:grpSpPr>
        <a:xfrm>
          <a:off x="0" y="0"/>
          <a:ext cx="0" cy="0"/>
          <a:chOff x="0" y="0"/>
          <a:chExt cx="0" cy="0"/>
        </a:xfrm>
      </p:grpSpPr>
      <p:grpSp>
        <p:nvGrpSpPr>
          <p:cNvPr name="Group 2" id="2"/>
          <p:cNvGrpSpPr/>
          <p:nvPr/>
        </p:nvGrpSpPr>
        <p:grpSpPr>
          <a:xfrm rot="0">
            <a:off x="-425671" y="5154531"/>
            <a:ext cx="18288000" cy="5132469"/>
            <a:chOff x="0" y="0"/>
            <a:chExt cx="24384000" cy="6843292"/>
          </a:xfrm>
        </p:grpSpPr>
        <p:sp>
          <p:nvSpPr>
            <p:cNvPr name="Freeform 3" id="3"/>
            <p:cNvSpPr/>
            <p:nvPr/>
          </p:nvSpPr>
          <p:spPr>
            <a:xfrm flipH="false" flipV="false" rot="0">
              <a:off x="0" y="0"/>
              <a:ext cx="24384006" cy="6843313"/>
            </a:xfrm>
            <a:custGeom>
              <a:avLst/>
              <a:gdLst/>
              <a:ahLst/>
              <a:cxnLst/>
              <a:rect r="r" b="b" t="t" l="l"/>
              <a:pathLst>
                <a:path h="6843313" w="24384006">
                  <a:moveTo>
                    <a:pt x="0" y="0"/>
                  </a:moveTo>
                  <a:lnTo>
                    <a:pt x="24384006" y="0"/>
                  </a:lnTo>
                  <a:lnTo>
                    <a:pt x="24384006" y="6843313"/>
                  </a:lnTo>
                  <a:lnTo>
                    <a:pt x="0" y="6843313"/>
                  </a:lnTo>
                  <a:lnTo>
                    <a:pt x="0" y="0"/>
                  </a:lnTo>
                  <a:close/>
                </a:path>
              </a:pathLst>
            </a:custGeom>
            <a:solidFill>
              <a:srgbClr val="E1EDFC"/>
            </a:solidFill>
          </p:spPr>
        </p:sp>
      </p:grpSp>
      <p:grpSp>
        <p:nvGrpSpPr>
          <p:cNvPr name="Group 4" id="4"/>
          <p:cNvGrpSpPr/>
          <p:nvPr/>
        </p:nvGrpSpPr>
        <p:grpSpPr>
          <a:xfrm rot="-2699999">
            <a:off x="9860567" y="-2818322"/>
            <a:ext cx="4565743" cy="7536262"/>
            <a:chOff x="0" y="0"/>
            <a:chExt cx="4163738" cy="6872708"/>
          </a:xfrm>
        </p:grpSpPr>
        <p:sp>
          <p:nvSpPr>
            <p:cNvPr name="Freeform 5" id="5"/>
            <p:cNvSpPr/>
            <p:nvPr/>
          </p:nvSpPr>
          <p:spPr>
            <a:xfrm flipH="false" flipV="false" rot="0">
              <a:off x="0" y="0"/>
              <a:ext cx="4163695" cy="6872732"/>
            </a:xfrm>
            <a:custGeom>
              <a:avLst/>
              <a:gdLst/>
              <a:ahLst/>
              <a:cxnLst/>
              <a:rect r="r" b="b" t="t" l="l"/>
              <a:pathLst>
                <a:path h="6872732" w="4163695">
                  <a:moveTo>
                    <a:pt x="4163695" y="6872732"/>
                  </a:moveTo>
                  <a:cubicBezTo>
                    <a:pt x="3960622" y="6872732"/>
                    <a:pt x="3960622" y="6872732"/>
                    <a:pt x="3960622" y="6872732"/>
                  </a:cubicBezTo>
                  <a:cubicBezTo>
                    <a:pt x="3960622" y="4746879"/>
                    <a:pt x="2234184" y="3014345"/>
                    <a:pt x="107950" y="3014345"/>
                  </a:cubicBezTo>
                  <a:cubicBezTo>
                    <a:pt x="6350" y="3014345"/>
                    <a:pt x="6350" y="3014345"/>
                    <a:pt x="6350" y="3014345"/>
                  </a:cubicBezTo>
                  <a:cubicBezTo>
                    <a:pt x="0" y="0"/>
                    <a:pt x="0" y="0"/>
                    <a:pt x="0" y="0"/>
                  </a:cubicBezTo>
                  <a:cubicBezTo>
                    <a:pt x="203073" y="0"/>
                    <a:pt x="203073" y="0"/>
                    <a:pt x="203073" y="0"/>
                  </a:cubicBezTo>
                  <a:cubicBezTo>
                    <a:pt x="209423" y="2817622"/>
                    <a:pt x="209423" y="2817622"/>
                    <a:pt x="209423" y="2817622"/>
                  </a:cubicBezTo>
                  <a:cubicBezTo>
                    <a:pt x="2399157" y="2868422"/>
                    <a:pt x="4163695" y="4670679"/>
                    <a:pt x="4163695" y="6872732"/>
                  </a:cubicBezTo>
                  <a:close/>
                </a:path>
              </a:pathLst>
            </a:custGeom>
            <a:solidFill>
              <a:srgbClr val="F8F9F9"/>
            </a:solidFill>
          </p:spPr>
        </p:sp>
      </p:grpSp>
      <p:grpSp>
        <p:nvGrpSpPr>
          <p:cNvPr name="Group 6" id="6"/>
          <p:cNvGrpSpPr/>
          <p:nvPr/>
        </p:nvGrpSpPr>
        <p:grpSpPr>
          <a:xfrm rot="-2699999">
            <a:off x="13099348" y="5340249"/>
            <a:ext cx="4580404" cy="7504006"/>
            <a:chOff x="0" y="0"/>
            <a:chExt cx="4177108" cy="6843292"/>
          </a:xfrm>
        </p:grpSpPr>
        <p:sp>
          <p:nvSpPr>
            <p:cNvPr name="Freeform 7" id="7"/>
            <p:cNvSpPr/>
            <p:nvPr/>
          </p:nvSpPr>
          <p:spPr>
            <a:xfrm flipH="false" flipV="false" rot="0">
              <a:off x="0" y="0"/>
              <a:ext cx="4177157" cy="6843268"/>
            </a:xfrm>
            <a:custGeom>
              <a:avLst/>
              <a:gdLst/>
              <a:ahLst/>
              <a:cxnLst/>
              <a:rect r="r" b="b" t="t" l="l"/>
              <a:pathLst>
                <a:path h="6843268" w="4177157">
                  <a:moveTo>
                    <a:pt x="3973957" y="6843268"/>
                  </a:moveTo>
                  <a:cubicBezTo>
                    <a:pt x="3961257" y="4062730"/>
                    <a:pt x="3961257" y="4062730"/>
                    <a:pt x="3961257" y="4062730"/>
                  </a:cubicBezTo>
                  <a:cubicBezTo>
                    <a:pt x="1771142" y="4005707"/>
                    <a:pt x="0" y="2209165"/>
                    <a:pt x="0" y="0"/>
                  </a:cubicBezTo>
                  <a:cubicBezTo>
                    <a:pt x="203200" y="0"/>
                    <a:pt x="203200" y="0"/>
                    <a:pt x="203200" y="0"/>
                  </a:cubicBezTo>
                  <a:cubicBezTo>
                    <a:pt x="203200" y="2126615"/>
                    <a:pt x="1936242" y="3859657"/>
                    <a:pt x="4062857" y="3859657"/>
                  </a:cubicBezTo>
                  <a:cubicBezTo>
                    <a:pt x="4164457" y="3859657"/>
                    <a:pt x="4164457" y="3859657"/>
                    <a:pt x="4164457" y="3859657"/>
                  </a:cubicBezTo>
                  <a:cubicBezTo>
                    <a:pt x="4177157" y="6836918"/>
                    <a:pt x="4177157" y="6836918"/>
                    <a:pt x="4177157" y="6836918"/>
                  </a:cubicBezTo>
                  <a:lnTo>
                    <a:pt x="3973957" y="6843268"/>
                  </a:lnTo>
                  <a:close/>
                </a:path>
              </a:pathLst>
            </a:custGeom>
            <a:solidFill>
              <a:srgbClr val="4F97AF"/>
            </a:solidFill>
          </p:spPr>
        </p:sp>
      </p:grpSp>
      <p:grpSp>
        <p:nvGrpSpPr>
          <p:cNvPr name="Group 8" id="8"/>
          <p:cNvGrpSpPr/>
          <p:nvPr/>
        </p:nvGrpSpPr>
        <p:grpSpPr>
          <a:xfrm rot="0">
            <a:off x="10415889" y="1563039"/>
            <a:ext cx="7019788" cy="7015778"/>
            <a:chOff x="0" y="0"/>
            <a:chExt cx="9359718" cy="9354370"/>
          </a:xfrm>
        </p:grpSpPr>
        <p:sp>
          <p:nvSpPr>
            <p:cNvPr name="Freeform 9" id="9"/>
            <p:cNvSpPr/>
            <p:nvPr/>
          </p:nvSpPr>
          <p:spPr>
            <a:xfrm flipH="false" flipV="false" rot="0">
              <a:off x="0" y="0"/>
              <a:ext cx="9359773" cy="9354312"/>
            </a:xfrm>
            <a:custGeom>
              <a:avLst/>
              <a:gdLst/>
              <a:ahLst/>
              <a:cxnLst/>
              <a:rect r="r" b="b" t="t" l="l"/>
              <a:pathLst>
                <a:path h="9354312" w="9359773">
                  <a:moveTo>
                    <a:pt x="0" y="4677156"/>
                  </a:moveTo>
                  <a:cubicBezTo>
                    <a:pt x="0" y="2094103"/>
                    <a:pt x="2095246" y="0"/>
                    <a:pt x="4679823" y="0"/>
                  </a:cubicBezTo>
                  <a:cubicBezTo>
                    <a:pt x="7264400" y="0"/>
                    <a:pt x="9359773" y="2094103"/>
                    <a:pt x="9359773" y="4677156"/>
                  </a:cubicBezTo>
                  <a:cubicBezTo>
                    <a:pt x="9359773" y="7260209"/>
                    <a:pt x="7264527" y="9354312"/>
                    <a:pt x="4679823" y="9354312"/>
                  </a:cubicBezTo>
                  <a:cubicBezTo>
                    <a:pt x="2095119" y="9354312"/>
                    <a:pt x="0" y="7260336"/>
                    <a:pt x="0" y="4677156"/>
                  </a:cubicBezTo>
                  <a:close/>
                </a:path>
              </a:pathLst>
            </a:custGeom>
            <a:solidFill>
              <a:srgbClr val="FFFFFF"/>
            </a:solidFill>
          </p:spPr>
        </p:sp>
      </p:grpSp>
      <p:grpSp>
        <p:nvGrpSpPr>
          <p:cNvPr name="Group 10" id="10"/>
          <p:cNvGrpSpPr/>
          <p:nvPr/>
        </p:nvGrpSpPr>
        <p:grpSpPr>
          <a:xfrm rot="0">
            <a:off x="10657188" y="1884585"/>
            <a:ext cx="6537191" cy="6539891"/>
            <a:chOff x="0" y="0"/>
            <a:chExt cx="6476924" cy="6479600"/>
          </a:xfrm>
        </p:grpSpPr>
        <p:sp>
          <p:nvSpPr>
            <p:cNvPr name="Freeform 11" id="11"/>
            <p:cNvSpPr/>
            <p:nvPr/>
          </p:nvSpPr>
          <p:spPr>
            <a:xfrm flipH="false" flipV="false" rot="0">
              <a:off x="0" y="0"/>
              <a:ext cx="6477000" cy="6479540"/>
            </a:xfrm>
            <a:custGeom>
              <a:avLst/>
              <a:gdLst/>
              <a:ahLst/>
              <a:cxnLst/>
              <a:rect r="r" b="b" t="t" l="l"/>
              <a:pathLst>
                <a:path h="6479540" w="6477000">
                  <a:moveTo>
                    <a:pt x="0" y="3239770"/>
                  </a:moveTo>
                  <a:cubicBezTo>
                    <a:pt x="0" y="1450467"/>
                    <a:pt x="1449959" y="0"/>
                    <a:pt x="3238500" y="0"/>
                  </a:cubicBezTo>
                  <a:cubicBezTo>
                    <a:pt x="5027041" y="0"/>
                    <a:pt x="6477000" y="1450467"/>
                    <a:pt x="6477000" y="3239770"/>
                  </a:cubicBezTo>
                  <a:cubicBezTo>
                    <a:pt x="6477000" y="5029073"/>
                    <a:pt x="5027041" y="6479540"/>
                    <a:pt x="3238500" y="6479540"/>
                  </a:cubicBezTo>
                  <a:cubicBezTo>
                    <a:pt x="1449959" y="6479540"/>
                    <a:pt x="0" y="5029073"/>
                    <a:pt x="0" y="3239770"/>
                  </a:cubicBezTo>
                  <a:close/>
                </a:path>
              </a:pathLst>
            </a:custGeom>
            <a:blipFill>
              <a:blip r:embed="rId2"/>
              <a:stretch>
                <a:fillRect l="-12786" t="0" r="-12786" b="0"/>
              </a:stretch>
            </a:blipFill>
          </p:spPr>
        </p:sp>
      </p:grpSp>
      <p:sp>
        <p:nvSpPr>
          <p:cNvPr name="Freeform 12" id="12"/>
          <p:cNvSpPr/>
          <p:nvPr/>
        </p:nvSpPr>
        <p:spPr>
          <a:xfrm flipH="false" flipV="false" rot="0">
            <a:off x="15888845" y="-230857"/>
            <a:ext cx="2399155" cy="1259557"/>
          </a:xfrm>
          <a:custGeom>
            <a:avLst/>
            <a:gdLst/>
            <a:ahLst/>
            <a:cxnLst/>
            <a:rect r="r" b="b" t="t" l="l"/>
            <a:pathLst>
              <a:path h="1259557" w="2399155">
                <a:moveTo>
                  <a:pt x="0" y="0"/>
                </a:moveTo>
                <a:lnTo>
                  <a:pt x="2399155" y="0"/>
                </a:lnTo>
                <a:lnTo>
                  <a:pt x="2399155" y="1259557"/>
                </a:lnTo>
                <a:lnTo>
                  <a:pt x="0" y="1259557"/>
                </a:lnTo>
                <a:lnTo>
                  <a:pt x="0" y="0"/>
                </a:lnTo>
                <a:close/>
              </a:path>
            </a:pathLst>
          </a:custGeom>
          <a:blipFill>
            <a:blip r:embed="rId3"/>
            <a:stretch>
              <a:fillRect l="0" t="0" r="0" b="0"/>
            </a:stretch>
          </a:blipFill>
        </p:spPr>
      </p:sp>
      <p:sp>
        <p:nvSpPr>
          <p:cNvPr name="TextBox 13" id="13"/>
          <p:cNvSpPr txBox="true"/>
          <p:nvPr/>
        </p:nvSpPr>
        <p:spPr>
          <a:xfrm rot="0">
            <a:off x="482286" y="4047414"/>
            <a:ext cx="8236043" cy="1181100"/>
          </a:xfrm>
          <a:prstGeom prst="rect">
            <a:avLst/>
          </a:prstGeom>
        </p:spPr>
        <p:txBody>
          <a:bodyPr anchor="t" rtlCol="false" tIns="0" lIns="0" bIns="0" rIns="0">
            <a:spAutoFit/>
          </a:bodyPr>
          <a:lstStyle/>
          <a:p>
            <a:pPr algn="l">
              <a:lnSpc>
                <a:spcPts val="8279"/>
              </a:lnSpc>
            </a:pPr>
            <a:r>
              <a:rPr lang="en-US" sz="6899">
                <a:solidFill>
                  <a:srgbClr val="0E2F5F"/>
                </a:solidFill>
                <a:latin typeface="Futura"/>
                <a:ea typeface="Futura"/>
                <a:cs typeface="Futura"/>
                <a:sym typeface="Futura"/>
              </a:rPr>
              <a:t>I O T</a:t>
            </a:r>
          </a:p>
        </p:txBody>
      </p:sp>
      <p:sp>
        <p:nvSpPr>
          <p:cNvPr name="TextBox 14" id="14"/>
          <p:cNvSpPr txBox="true"/>
          <p:nvPr/>
        </p:nvSpPr>
        <p:spPr>
          <a:xfrm rot="0">
            <a:off x="482286" y="5511720"/>
            <a:ext cx="10318575" cy="1304925"/>
          </a:xfrm>
          <a:prstGeom prst="rect">
            <a:avLst/>
          </a:prstGeom>
        </p:spPr>
        <p:txBody>
          <a:bodyPr anchor="t" rtlCol="false" tIns="0" lIns="0" bIns="0" rIns="0">
            <a:spAutoFit/>
          </a:bodyPr>
          <a:lstStyle/>
          <a:p>
            <a:pPr algn="l">
              <a:lnSpc>
                <a:spcPts val="9119"/>
              </a:lnSpc>
            </a:pPr>
            <a:r>
              <a:rPr lang="en-US" sz="7599">
                <a:solidFill>
                  <a:srgbClr val="000000"/>
                </a:solidFill>
                <a:latin typeface="Futura"/>
                <a:ea typeface="Futura"/>
                <a:cs typeface="Futura"/>
                <a:sym typeface="Futura"/>
              </a:rPr>
              <a:t>A R C H I T E C T U R E</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Open Sans 1"/>
                <a:ea typeface="Open Sans 1"/>
                <a:cs typeface="Open Sans 1"/>
                <a:sym typeface="Open Sans 1"/>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DAGn1dfUxU4</dc:identifier>
  <dcterms:modified xsi:type="dcterms:W3CDTF">2011-08-01T06:04:30Z</dcterms:modified>
  <cp:revision>1</cp:revision>
  <dc:title>Copie de PI</dc:title>
</cp:coreProperties>
</file>